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8" r:id="rId4"/>
    <p:sldId id="289" r:id="rId5"/>
    <p:sldId id="290" r:id="rId6"/>
    <p:sldId id="297" r:id="rId7"/>
    <p:sldId id="300" r:id="rId8"/>
    <p:sldId id="301" r:id="rId9"/>
    <p:sldId id="283" r:id="rId10"/>
    <p:sldId id="291" r:id="rId11"/>
    <p:sldId id="292" r:id="rId12"/>
    <p:sldId id="293" r:id="rId13"/>
    <p:sldId id="294" r:id="rId14"/>
    <p:sldId id="296" r:id="rId15"/>
    <p:sldId id="259" r:id="rId16"/>
    <p:sldId id="260" r:id="rId17"/>
    <p:sldId id="261" r:id="rId18"/>
    <p:sldId id="262" r:id="rId19"/>
    <p:sldId id="257" r:id="rId20"/>
    <p:sldId id="258"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81" r:id="rId35"/>
    <p:sldId id="280" r:id="rId36"/>
    <p:sldId id="276" r:id="rId37"/>
    <p:sldId id="277" r:id="rId38"/>
    <p:sldId id="278" r:id="rId39"/>
    <p:sldId id="279" r:id="rId40"/>
    <p:sldId id="284" r:id="rId41"/>
    <p:sldId id="285" r:id="rId42"/>
    <p:sldId id="286" r:id="rId43"/>
    <p:sldId id="287" r:id="rId44"/>
    <p:sldId id="299" r:id="rId45"/>
    <p:sldId id="303" r:id="rId46"/>
    <p:sldId id="298" r:id="rId47"/>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28578CAB-1FB6-4E7C-9682-135E60B15985}" type="datetimeFigureOut">
              <a:rPr lang="hu-HU" smtClean="0"/>
              <a:t>2014.11.08.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6C3FF33-D0B4-4510-B68E-77D32716EBB4}"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8578CAB-1FB6-4E7C-9682-135E60B15985}" type="datetimeFigureOut">
              <a:rPr lang="hu-HU" smtClean="0"/>
              <a:t>2014.11.08.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6C3FF33-D0B4-4510-B68E-77D32716EBB4}"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8578CAB-1FB6-4E7C-9682-135E60B15985}" type="datetimeFigureOut">
              <a:rPr lang="hu-HU" smtClean="0"/>
              <a:t>2014.11.08.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6C3FF33-D0B4-4510-B68E-77D32716EBB4}"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8578CAB-1FB6-4E7C-9682-135E60B15985}" type="datetimeFigureOut">
              <a:rPr lang="hu-HU" smtClean="0"/>
              <a:t>2014.11.08.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6C3FF33-D0B4-4510-B68E-77D32716EBB4}"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28578CAB-1FB6-4E7C-9682-135E60B15985}" type="datetimeFigureOut">
              <a:rPr lang="hu-HU" smtClean="0"/>
              <a:t>2014.11.08.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6C3FF33-D0B4-4510-B68E-77D32716EBB4}"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28578CAB-1FB6-4E7C-9682-135E60B15985}" type="datetimeFigureOut">
              <a:rPr lang="hu-HU" smtClean="0"/>
              <a:t>2014.11.08.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6C3FF33-D0B4-4510-B68E-77D32716EBB4}"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28578CAB-1FB6-4E7C-9682-135E60B15985}" type="datetimeFigureOut">
              <a:rPr lang="hu-HU" smtClean="0"/>
              <a:t>2014.11.08.</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46C3FF33-D0B4-4510-B68E-77D32716EBB4}"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28578CAB-1FB6-4E7C-9682-135E60B15985}" type="datetimeFigureOut">
              <a:rPr lang="hu-HU" smtClean="0"/>
              <a:t>2014.11.08.</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46C3FF33-D0B4-4510-B68E-77D32716EBB4}"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28578CAB-1FB6-4E7C-9682-135E60B15985}" type="datetimeFigureOut">
              <a:rPr lang="hu-HU" smtClean="0"/>
              <a:t>2014.11.08.</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46C3FF33-D0B4-4510-B68E-77D32716EBB4}"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28578CAB-1FB6-4E7C-9682-135E60B15985}" type="datetimeFigureOut">
              <a:rPr lang="hu-HU" smtClean="0"/>
              <a:t>2014.11.08.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6C3FF33-D0B4-4510-B68E-77D32716EBB4}"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28578CAB-1FB6-4E7C-9682-135E60B15985}" type="datetimeFigureOut">
              <a:rPr lang="hu-HU" smtClean="0"/>
              <a:t>2014.11.08.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6C3FF33-D0B4-4510-B68E-77D32716EBB4}"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78CAB-1FB6-4E7C-9682-135E60B15985}" type="datetimeFigureOut">
              <a:rPr lang="hu-HU" smtClean="0"/>
              <a:t>2014.11.08.</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3FF33-D0B4-4510-B68E-77D32716EBB4}"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785795"/>
            <a:ext cx="9144000" cy="2143140"/>
          </a:xfrm>
        </p:spPr>
        <p:txBody>
          <a:bodyPr>
            <a:normAutofit/>
          </a:bodyPr>
          <a:lstStyle/>
          <a:p>
            <a:r>
              <a:rPr lang="hu-HU" sz="6600" b="1" dirty="0" smtClean="0">
                <a:solidFill>
                  <a:srgbClr val="FF0000"/>
                </a:solidFill>
              </a:rPr>
              <a:t>Reformációi emlékünnep</a:t>
            </a:r>
            <a:endParaRPr lang="hu-HU" sz="6600" b="1" dirty="0">
              <a:solidFill>
                <a:srgbClr val="FF0000"/>
              </a:solidFill>
            </a:endParaRPr>
          </a:p>
        </p:txBody>
      </p:sp>
      <p:sp>
        <p:nvSpPr>
          <p:cNvPr id="3" name="Alcím 2"/>
          <p:cNvSpPr>
            <a:spLocks noGrp="1"/>
          </p:cNvSpPr>
          <p:nvPr>
            <p:ph type="subTitle" idx="1"/>
          </p:nvPr>
        </p:nvSpPr>
        <p:spPr>
          <a:xfrm>
            <a:off x="1371600" y="2571744"/>
            <a:ext cx="6400800" cy="3067056"/>
          </a:xfrm>
        </p:spPr>
        <p:txBody>
          <a:bodyPr>
            <a:noAutofit/>
          </a:bodyPr>
          <a:lstStyle/>
          <a:p>
            <a:r>
              <a:rPr lang="hu-HU" sz="6600" dirty="0" smtClean="0">
                <a:solidFill>
                  <a:schemeClr val="tx1"/>
                </a:solidFill>
              </a:rPr>
              <a:t>Csorvás</a:t>
            </a:r>
          </a:p>
          <a:p>
            <a:r>
              <a:rPr lang="hu-HU" sz="6600" dirty="0" smtClean="0">
                <a:solidFill>
                  <a:schemeClr val="tx1"/>
                </a:solidFill>
              </a:rPr>
              <a:t>2014.11.09.</a:t>
            </a:r>
            <a:endParaRPr lang="hu-HU" sz="66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214422"/>
            <a:ext cx="8229600" cy="4911741"/>
          </a:xfrm>
        </p:spPr>
        <p:txBody>
          <a:bodyPr>
            <a:noAutofit/>
          </a:bodyPr>
          <a:lstStyle/>
          <a:p>
            <a:pPr algn="ctr">
              <a:buNone/>
            </a:pPr>
            <a:r>
              <a:rPr lang="hu-HU" sz="3600" dirty="0" smtClean="0"/>
              <a:t>Áldjad őt, </a:t>
            </a:r>
          </a:p>
          <a:p>
            <a:pPr algn="ctr">
              <a:buNone/>
            </a:pPr>
            <a:r>
              <a:rPr lang="hu-HU" sz="3600" dirty="0" smtClean="0"/>
              <a:t>mert az Úr mindent oly bölcsen intézett: Sasszárnyon hordozott, vezérelt, </a:t>
            </a:r>
          </a:p>
          <a:p>
            <a:pPr algn="ctr">
              <a:buNone/>
            </a:pPr>
            <a:r>
              <a:rPr lang="hu-HU" sz="3600" dirty="0" smtClean="0"/>
              <a:t>sok bajban védett! </a:t>
            </a:r>
          </a:p>
          <a:p>
            <a:pPr algn="ctr">
              <a:buNone/>
            </a:pPr>
            <a:r>
              <a:rPr lang="hu-HU" sz="3600" dirty="0" smtClean="0"/>
              <a:t>Nagy irgalmát Naponként tölti reád, </a:t>
            </a:r>
          </a:p>
          <a:p>
            <a:pPr algn="ctr">
              <a:buNone/>
            </a:pPr>
            <a:r>
              <a:rPr lang="hu-HU" sz="3600" dirty="0" smtClean="0"/>
              <a:t>Áldását mindenütt érzed.</a:t>
            </a:r>
            <a:endParaRPr lang="hu-HU"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071546"/>
            <a:ext cx="8229600" cy="5054617"/>
          </a:xfrm>
        </p:spPr>
        <p:txBody>
          <a:bodyPr>
            <a:normAutofit/>
          </a:bodyPr>
          <a:lstStyle/>
          <a:p>
            <a:pPr algn="ctr">
              <a:buNone/>
            </a:pPr>
            <a:r>
              <a:rPr lang="hu-HU" sz="4000" dirty="0" smtClean="0"/>
              <a:t>Áldjad őt, </a:t>
            </a:r>
          </a:p>
          <a:p>
            <a:pPr algn="ctr">
              <a:buNone/>
            </a:pPr>
            <a:r>
              <a:rPr lang="hu-HU" sz="4000" dirty="0" smtClean="0"/>
              <a:t>mert keze csodásan alkotott téged! </a:t>
            </a:r>
          </a:p>
          <a:p>
            <a:pPr algn="ctr">
              <a:buNone/>
            </a:pPr>
            <a:r>
              <a:rPr lang="hu-HU" sz="4000" dirty="0" smtClean="0"/>
              <a:t>Utadon elkísér, tőle van testi épséged. </a:t>
            </a:r>
          </a:p>
          <a:p>
            <a:pPr algn="ctr">
              <a:buNone/>
            </a:pPr>
            <a:r>
              <a:rPr lang="hu-HU" sz="4000" dirty="0" smtClean="0"/>
              <a:t>Sok baj között </a:t>
            </a:r>
          </a:p>
          <a:p>
            <a:pPr algn="ctr">
              <a:buNone/>
            </a:pPr>
            <a:r>
              <a:rPr lang="hu-HU" sz="4000" dirty="0" smtClean="0"/>
              <a:t>Erőd volt és örömöd, </a:t>
            </a:r>
          </a:p>
          <a:p>
            <a:pPr algn="ctr">
              <a:buNone/>
            </a:pPr>
            <a:r>
              <a:rPr lang="hu-HU" sz="4000" dirty="0" smtClean="0"/>
              <a:t>Szárnyával takarva védett.</a:t>
            </a:r>
            <a:endParaRPr lang="hu-HU"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14282" y="1214422"/>
            <a:ext cx="8572560" cy="4911741"/>
          </a:xfrm>
        </p:spPr>
        <p:txBody>
          <a:bodyPr>
            <a:noAutofit/>
          </a:bodyPr>
          <a:lstStyle/>
          <a:p>
            <a:pPr algn="ctr">
              <a:buNone/>
            </a:pPr>
            <a:r>
              <a:rPr lang="hu-HU" sz="4000" dirty="0" smtClean="0"/>
              <a:t>Áldjad őt, </a:t>
            </a:r>
          </a:p>
          <a:p>
            <a:pPr algn="ctr">
              <a:buNone/>
            </a:pPr>
            <a:r>
              <a:rPr lang="hu-HU" sz="4000" dirty="0" smtClean="0"/>
              <a:t>mert az Úr megáldja minden munkádat! </a:t>
            </a:r>
          </a:p>
          <a:p>
            <a:pPr algn="ctr">
              <a:buNone/>
            </a:pPr>
            <a:r>
              <a:rPr lang="hu-HU" sz="4000" dirty="0" smtClean="0"/>
              <a:t>Hűsége, mint az ég harmatja, bőven rád árad. Lásd, mit tehet </a:t>
            </a:r>
          </a:p>
          <a:p>
            <a:pPr algn="ctr">
              <a:buNone/>
            </a:pPr>
            <a:r>
              <a:rPr lang="hu-HU" sz="4000" dirty="0" smtClean="0"/>
              <a:t>Jóságos Lelke veled, </a:t>
            </a:r>
          </a:p>
          <a:p>
            <a:pPr algn="ctr">
              <a:buNone/>
            </a:pPr>
            <a:r>
              <a:rPr lang="hu-HU" sz="4000" dirty="0" smtClean="0"/>
              <a:t>És hited tőle mit várhat!</a:t>
            </a:r>
            <a:endParaRPr lang="hu-HU"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857232"/>
            <a:ext cx="8229600" cy="5268931"/>
          </a:xfrm>
        </p:spPr>
        <p:txBody>
          <a:bodyPr>
            <a:noAutofit/>
          </a:bodyPr>
          <a:lstStyle/>
          <a:p>
            <a:pPr algn="ctr">
              <a:buNone/>
            </a:pPr>
            <a:r>
              <a:rPr lang="hu-HU" sz="4400" dirty="0" smtClean="0"/>
              <a:t>Áldjad az Úr nevét, </a:t>
            </a:r>
          </a:p>
          <a:p>
            <a:pPr algn="ctr">
              <a:buNone/>
            </a:pPr>
            <a:r>
              <a:rPr lang="hu-HU" sz="4400" dirty="0" smtClean="0"/>
              <a:t>őt áldja minden énbennem! </a:t>
            </a:r>
          </a:p>
          <a:p>
            <a:pPr algn="ctr">
              <a:buNone/>
            </a:pPr>
            <a:r>
              <a:rPr lang="hu-HU" sz="4400" dirty="0" smtClean="0"/>
              <a:t>Áldjad őt, lelkem, </a:t>
            </a:r>
          </a:p>
          <a:p>
            <a:pPr algn="ctr">
              <a:buNone/>
            </a:pPr>
            <a:r>
              <a:rPr lang="hu-HU" sz="4400" dirty="0" smtClean="0"/>
              <a:t>és róla tégy hitvallást, nyelvem! </a:t>
            </a:r>
          </a:p>
          <a:p>
            <a:pPr algn="ctr">
              <a:buNone/>
            </a:pPr>
            <a:r>
              <a:rPr lang="hu-HU" sz="4400" dirty="0" smtClean="0"/>
              <a:t>El ne feledd: Napfényed ő tenéked! </a:t>
            </a:r>
          </a:p>
          <a:p>
            <a:pPr algn="ctr">
              <a:buNone/>
            </a:pPr>
            <a:r>
              <a:rPr lang="hu-HU" sz="4400" dirty="0"/>
              <a:t>Ő</a:t>
            </a:r>
            <a:r>
              <a:rPr lang="hu-HU" sz="4400" dirty="0" smtClean="0"/>
              <a:t>t áldjad örökké! Ámen.</a:t>
            </a:r>
            <a:endParaRPr lang="hu-HU" sz="4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785795"/>
            <a:ext cx="9144000" cy="2143140"/>
          </a:xfrm>
        </p:spPr>
        <p:txBody>
          <a:bodyPr>
            <a:normAutofit/>
          </a:bodyPr>
          <a:lstStyle/>
          <a:p>
            <a:r>
              <a:rPr lang="hu-HU" sz="6600" b="1" dirty="0" smtClean="0">
                <a:solidFill>
                  <a:srgbClr val="FF0000"/>
                </a:solidFill>
              </a:rPr>
              <a:t>Reformációi emlékünnep</a:t>
            </a:r>
            <a:endParaRPr lang="hu-HU" sz="6600" b="1" dirty="0">
              <a:solidFill>
                <a:srgbClr val="FF0000"/>
              </a:solidFill>
            </a:endParaRPr>
          </a:p>
        </p:txBody>
      </p:sp>
      <p:sp>
        <p:nvSpPr>
          <p:cNvPr id="3" name="Alcím 2"/>
          <p:cNvSpPr>
            <a:spLocks noGrp="1"/>
          </p:cNvSpPr>
          <p:nvPr>
            <p:ph type="subTitle" idx="1"/>
          </p:nvPr>
        </p:nvSpPr>
        <p:spPr>
          <a:xfrm>
            <a:off x="1371600" y="2571744"/>
            <a:ext cx="6400800" cy="3067056"/>
          </a:xfrm>
        </p:spPr>
        <p:txBody>
          <a:bodyPr>
            <a:noAutofit/>
          </a:bodyPr>
          <a:lstStyle/>
          <a:p>
            <a:r>
              <a:rPr lang="hu-HU" sz="6600" dirty="0" smtClean="0">
                <a:solidFill>
                  <a:schemeClr val="tx1"/>
                </a:solidFill>
              </a:rPr>
              <a:t>Csorvás</a:t>
            </a:r>
          </a:p>
          <a:p>
            <a:r>
              <a:rPr lang="hu-HU" sz="6600" dirty="0" smtClean="0">
                <a:solidFill>
                  <a:schemeClr val="tx1"/>
                </a:solidFill>
              </a:rPr>
              <a:t>2014.11.09.</a:t>
            </a:r>
            <a:endParaRPr lang="hu-HU" sz="66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357166"/>
            <a:ext cx="8229600" cy="6000792"/>
          </a:xfrm>
        </p:spPr>
        <p:txBody>
          <a:bodyPr>
            <a:normAutofit/>
          </a:bodyPr>
          <a:lstStyle/>
          <a:p>
            <a:pPr algn="ctr">
              <a:buNone/>
            </a:pPr>
            <a:r>
              <a:rPr lang="hu-HU" sz="3600" i="1" dirty="0" smtClean="0"/>
              <a:t>„</a:t>
            </a:r>
            <a:r>
              <a:rPr lang="hu-HU" sz="3600" i="1" dirty="0" smtClean="0">
                <a:latin typeface="Times New Roman" pitchFamily="18" charset="0"/>
                <a:cs typeface="Times New Roman" pitchFamily="18" charset="0"/>
              </a:rPr>
              <a:t>Azért küldelek el, hogy nyisd meg a szemüket, hogy a sötétségből a világosságra, </a:t>
            </a:r>
          </a:p>
          <a:p>
            <a:pPr algn="ctr">
              <a:buNone/>
            </a:pPr>
            <a:r>
              <a:rPr lang="hu-HU" sz="3600" i="1" dirty="0" smtClean="0">
                <a:latin typeface="Times New Roman" pitchFamily="18" charset="0"/>
                <a:cs typeface="Times New Roman" pitchFamily="18" charset="0"/>
              </a:rPr>
              <a:t>és a Sátán hatalmából az Istenhez térjenek; </a:t>
            </a:r>
          </a:p>
          <a:p>
            <a:pPr algn="ctr">
              <a:buNone/>
            </a:pPr>
            <a:r>
              <a:rPr lang="hu-HU" sz="3600" i="1" dirty="0" smtClean="0">
                <a:latin typeface="Times New Roman" pitchFamily="18" charset="0"/>
                <a:cs typeface="Times New Roman" pitchFamily="18" charset="0"/>
              </a:rPr>
              <a:t>hogy az énbennem való hit által </a:t>
            </a:r>
          </a:p>
          <a:p>
            <a:pPr algn="ctr">
              <a:buNone/>
            </a:pPr>
            <a:r>
              <a:rPr lang="hu-HU" sz="3600" i="1" dirty="0" smtClean="0">
                <a:latin typeface="Times New Roman" pitchFamily="18" charset="0"/>
                <a:cs typeface="Times New Roman" pitchFamily="18" charset="0"/>
              </a:rPr>
              <a:t>megkapják bűneik bocsánatát, </a:t>
            </a:r>
          </a:p>
          <a:p>
            <a:pPr algn="ctr">
              <a:buNone/>
            </a:pPr>
            <a:r>
              <a:rPr lang="hu-HU" sz="3600" i="1" dirty="0" smtClean="0">
                <a:latin typeface="Times New Roman" pitchFamily="18" charset="0"/>
                <a:cs typeface="Times New Roman" pitchFamily="18" charset="0"/>
              </a:rPr>
              <a:t>és örökséget nyerjenek azok között, </a:t>
            </a:r>
          </a:p>
          <a:p>
            <a:pPr algn="ctr">
              <a:buNone/>
            </a:pPr>
            <a:r>
              <a:rPr lang="hu-HU" sz="3600" i="1" dirty="0" smtClean="0">
                <a:latin typeface="Times New Roman" pitchFamily="18" charset="0"/>
                <a:cs typeface="Times New Roman" pitchFamily="18" charset="0"/>
              </a:rPr>
              <a:t>akik megszenteltettek.” </a:t>
            </a:r>
          </a:p>
          <a:p>
            <a:pPr algn="ctr">
              <a:buNone/>
            </a:pPr>
            <a:r>
              <a:rPr lang="hu-HU" sz="2800" dirty="0" smtClean="0">
                <a:latin typeface="Times New Roman" pitchFamily="18" charset="0"/>
                <a:cs typeface="Times New Roman" pitchFamily="18" charset="0"/>
              </a:rPr>
              <a:t>ApCsel 26,18</a:t>
            </a:r>
            <a:endParaRPr lang="hu-H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14282" y="1600200"/>
            <a:ext cx="8715436" cy="4525963"/>
          </a:xfrm>
        </p:spPr>
        <p:txBody>
          <a:bodyPr>
            <a:normAutofit/>
          </a:bodyPr>
          <a:lstStyle/>
          <a:p>
            <a:pPr algn="ctr">
              <a:buNone/>
            </a:pPr>
            <a:r>
              <a:rPr lang="hu-HU" sz="4000" b="1" dirty="0" smtClean="0"/>
              <a:t>Péter volt az első, kit követett András, </a:t>
            </a:r>
          </a:p>
          <a:p>
            <a:pPr algn="ctr">
              <a:buNone/>
            </a:pPr>
            <a:r>
              <a:rPr lang="hu-HU" sz="4000" b="1" dirty="0" smtClean="0"/>
              <a:t>Jakab, János, Fülöp, Bertalan és Tamás. </a:t>
            </a:r>
          </a:p>
          <a:p>
            <a:pPr algn="ctr">
              <a:buNone/>
            </a:pPr>
            <a:r>
              <a:rPr lang="hu-HU" sz="4000" b="1" dirty="0" smtClean="0"/>
              <a:t>Máté, Jakab, Simon, Taddeus és Júdás. </a:t>
            </a:r>
          </a:p>
          <a:p>
            <a:pPr algn="ctr">
              <a:buNone/>
            </a:pPr>
            <a:r>
              <a:rPr lang="hu-HU" sz="4000" b="1" dirty="0" smtClean="0"/>
              <a:t>- Így nevezi őket rendre a Szentírás.</a:t>
            </a:r>
            <a:endParaRPr lang="hu-HU" sz="4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14282" y="571480"/>
            <a:ext cx="8786874" cy="5554683"/>
          </a:xfrm>
        </p:spPr>
        <p:txBody>
          <a:bodyPr>
            <a:normAutofit/>
          </a:bodyPr>
          <a:lstStyle/>
          <a:p>
            <a:pPr algn="ctr">
              <a:buNone/>
            </a:pPr>
            <a:r>
              <a:rPr lang="hu-HU" sz="6600" b="1" dirty="0" smtClean="0">
                <a:solidFill>
                  <a:srgbClr val="FF0000"/>
                </a:solidFill>
              </a:rPr>
              <a:t>Csak </a:t>
            </a:r>
            <a:r>
              <a:rPr lang="hu-HU" sz="7200" b="1" dirty="0" smtClean="0">
                <a:solidFill>
                  <a:srgbClr val="FF0000"/>
                </a:solidFill>
              </a:rPr>
              <a:t>Isten</a:t>
            </a:r>
            <a:r>
              <a:rPr lang="hu-HU" sz="6600" b="1" dirty="0" smtClean="0">
                <a:solidFill>
                  <a:srgbClr val="FF0000"/>
                </a:solidFill>
              </a:rPr>
              <a:t> </a:t>
            </a:r>
          </a:p>
          <a:p>
            <a:pPr algn="ctr">
              <a:buNone/>
            </a:pPr>
            <a:r>
              <a:rPr lang="hu-HU" sz="5800" b="1" dirty="0" smtClean="0"/>
              <a:t>bocsáthatja meg a bűnöket!</a:t>
            </a:r>
            <a:endParaRPr lang="hu-HU" sz="1600" b="1" dirty="0" smtClean="0"/>
          </a:p>
          <a:p>
            <a:pPr algn="ctr">
              <a:buNone/>
            </a:pPr>
            <a:endParaRPr lang="hu-HU" sz="1200" b="1" dirty="0">
              <a:effectLst>
                <a:outerShdw blurRad="38100" dist="38100" dir="2700000" algn="tl">
                  <a:srgbClr val="000000">
                    <a:alpha val="43137"/>
                  </a:srgbClr>
                </a:outerShdw>
              </a:effectLst>
            </a:endParaRPr>
          </a:p>
          <a:p>
            <a:pPr algn="ctr">
              <a:buNone/>
            </a:pPr>
            <a:endParaRPr lang="hu-HU" sz="1200" b="1" dirty="0" smtClean="0">
              <a:effectLst>
                <a:outerShdw blurRad="38100" dist="38100" dir="2700000" algn="tl">
                  <a:srgbClr val="000000">
                    <a:alpha val="43137"/>
                  </a:srgbClr>
                </a:outerShdw>
              </a:effectLst>
            </a:endParaRPr>
          </a:p>
          <a:p>
            <a:pPr algn="ctr">
              <a:buNone/>
            </a:pPr>
            <a:endParaRPr lang="hu-HU" sz="1200" b="1" dirty="0" smtClean="0">
              <a:effectLst>
                <a:outerShdw blurRad="38100" dist="38100" dir="2700000" algn="tl">
                  <a:srgbClr val="000000">
                    <a:alpha val="43137"/>
                  </a:srgbClr>
                </a:outerShdw>
              </a:effectLst>
            </a:endParaRPr>
          </a:p>
          <a:p>
            <a:pPr algn="ctr">
              <a:spcBef>
                <a:spcPts val="0"/>
              </a:spcBef>
              <a:buNone/>
            </a:pPr>
            <a:r>
              <a:rPr lang="hu-HU" sz="6600" b="1" dirty="0" smtClean="0">
                <a:solidFill>
                  <a:srgbClr val="FF0000"/>
                </a:solidFill>
              </a:rPr>
              <a:t>Jézus Krisztus </a:t>
            </a:r>
          </a:p>
          <a:p>
            <a:pPr algn="ctr">
              <a:spcBef>
                <a:spcPts val="0"/>
              </a:spcBef>
              <a:buNone/>
            </a:pPr>
            <a:r>
              <a:rPr lang="hu-HU" sz="6600" b="1" dirty="0" smtClean="0">
                <a:solidFill>
                  <a:srgbClr val="002060"/>
                </a:solidFill>
              </a:rPr>
              <a:t>az egyház feje!</a:t>
            </a:r>
            <a:endParaRPr lang="hu-HU" sz="6600" b="1"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785786" y="1600200"/>
            <a:ext cx="8358214" cy="4525963"/>
          </a:xfrm>
        </p:spPr>
        <p:txBody>
          <a:bodyPr/>
          <a:lstStyle/>
          <a:p>
            <a:pPr marL="514350" indent="-514350">
              <a:buFont typeface="+mj-lt"/>
              <a:buAutoNum type="arabicPeriod"/>
            </a:pPr>
            <a:r>
              <a:rPr lang="hu-HU" i="1" dirty="0" err="1"/>
              <a:t>s</a:t>
            </a:r>
            <a:r>
              <a:rPr lang="hu-HU" i="1" dirty="0" err="1" smtClean="0"/>
              <a:t>ola</a:t>
            </a:r>
            <a:r>
              <a:rPr lang="hu-HU" i="1" dirty="0" smtClean="0"/>
              <a:t> Scriptura</a:t>
            </a:r>
            <a:r>
              <a:rPr lang="hu-HU" dirty="0" smtClean="0"/>
              <a:t>       </a:t>
            </a:r>
            <a:r>
              <a:rPr lang="hu-HU" b="1" dirty="0" smtClean="0"/>
              <a:t>egyedül a Szentírás</a:t>
            </a:r>
          </a:p>
          <a:p>
            <a:pPr marL="514350" indent="-514350">
              <a:buFont typeface="+mj-lt"/>
              <a:buAutoNum type="arabicPeriod"/>
            </a:pPr>
            <a:r>
              <a:rPr lang="hu-HU" i="1" dirty="0" err="1" smtClean="0"/>
              <a:t>sola</a:t>
            </a:r>
            <a:r>
              <a:rPr lang="hu-HU" i="1" dirty="0" smtClean="0"/>
              <a:t> </a:t>
            </a:r>
            <a:r>
              <a:rPr lang="hu-HU" i="1" dirty="0" err="1" smtClean="0"/>
              <a:t>fide</a:t>
            </a:r>
            <a:r>
              <a:rPr lang="hu-HU" dirty="0" smtClean="0"/>
              <a:t>                </a:t>
            </a:r>
            <a:r>
              <a:rPr lang="hu-HU" b="1" dirty="0" smtClean="0"/>
              <a:t>egyedül hit által</a:t>
            </a:r>
          </a:p>
          <a:p>
            <a:pPr marL="514350" indent="-514350">
              <a:buFont typeface="+mj-lt"/>
              <a:buAutoNum type="arabicPeriod"/>
            </a:pPr>
            <a:r>
              <a:rPr lang="hu-HU" i="1" dirty="0" err="1" smtClean="0"/>
              <a:t>sola</a:t>
            </a:r>
            <a:r>
              <a:rPr lang="hu-HU" i="1" dirty="0" smtClean="0"/>
              <a:t> </a:t>
            </a:r>
            <a:r>
              <a:rPr lang="hu-HU" i="1" dirty="0" err="1" smtClean="0"/>
              <a:t>gratia</a:t>
            </a:r>
            <a:r>
              <a:rPr lang="hu-HU" dirty="0" smtClean="0"/>
              <a:t>            </a:t>
            </a:r>
            <a:r>
              <a:rPr lang="hu-HU" b="1" dirty="0" smtClean="0"/>
              <a:t>egyedül kegyelemből</a:t>
            </a:r>
            <a:endParaRPr lang="hu-HU" dirty="0" smtClean="0"/>
          </a:p>
          <a:p>
            <a:pPr marL="514350" indent="-514350">
              <a:buFont typeface="+mj-lt"/>
              <a:buAutoNum type="arabicPeriod"/>
            </a:pPr>
            <a:r>
              <a:rPr lang="hu-HU" i="1" dirty="0" err="1" smtClean="0"/>
              <a:t>solus</a:t>
            </a:r>
            <a:r>
              <a:rPr lang="hu-HU" i="1" dirty="0" smtClean="0"/>
              <a:t> </a:t>
            </a:r>
            <a:r>
              <a:rPr lang="hu-HU" i="1" dirty="0" err="1" smtClean="0"/>
              <a:t>Christus</a:t>
            </a:r>
            <a:r>
              <a:rPr lang="hu-HU" dirty="0" smtClean="0"/>
              <a:t>       </a:t>
            </a:r>
            <a:r>
              <a:rPr lang="hu-HU" b="1" dirty="0" smtClean="0"/>
              <a:t>egyedül Krisztus</a:t>
            </a:r>
          </a:p>
          <a:p>
            <a:pPr marL="514350" indent="-514350">
              <a:buFont typeface="+mj-lt"/>
              <a:buAutoNum type="arabicPeriod"/>
            </a:pPr>
            <a:r>
              <a:rPr lang="hu-HU" i="1" dirty="0" err="1"/>
              <a:t>s</a:t>
            </a:r>
            <a:r>
              <a:rPr lang="hu-HU" i="1" dirty="0" err="1" smtClean="0"/>
              <a:t>oli</a:t>
            </a:r>
            <a:r>
              <a:rPr lang="hu-HU" i="1" dirty="0" smtClean="0"/>
              <a:t> </a:t>
            </a:r>
            <a:r>
              <a:rPr lang="hu-HU" i="1" dirty="0" err="1" smtClean="0"/>
              <a:t>Deo</a:t>
            </a:r>
            <a:r>
              <a:rPr lang="hu-HU" i="1" dirty="0" smtClean="0"/>
              <a:t> </a:t>
            </a:r>
            <a:r>
              <a:rPr lang="hu-HU" i="1" dirty="0" err="1" smtClean="0"/>
              <a:t>gloria</a:t>
            </a:r>
            <a:r>
              <a:rPr lang="hu-HU" dirty="0" smtClean="0"/>
              <a:t>      </a:t>
            </a:r>
            <a:r>
              <a:rPr lang="hu-HU" b="1" dirty="0" smtClean="0"/>
              <a:t>egyedül Istené a dicsőség</a:t>
            </a:r>
          </a:p>
          <a:p>
            <a:pPr>
              <a:buNone/>
            </a:pPr>
            <a:endParaRPr lang="hu-H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sz="4000" dirty="0" smtClean="0"/>
              <a:t>EURÓPA A REFORMÁCIÓ idején</a:t>
            </a:r>
            <a:r>
              <a:rPr lang="hu-HU" dirty="0" smtClean="0"/>
              <a:t/>
            </a:r>
            <a:br>
              <a:rPr lang="hu-HU" dirty="0" smtClean="0"/>
            </a:br>
            <a:r>
              <a:rPr lang="hu-HU" dirty="0" smtClean="0"/>
              <a:t>1517-1648</a:t>
            </a:r>
            <a:endParaRPr lang="hu-HU" dirty="0"/>
          </a:p>
        </p:txBody>
      </p:sp>
      <p:pic>
        <p:nvPicPr>
          <p:cNvPr id="1026" name="Picture 2" descr="C:\Documents and Settings\Rendszergazda\Asztal\reformáció 2014 képek\1517-1648.jpg"/>
          <p:cNvPicPr>
            <a:picLocks noGrp="1" noChangeAspect="1" noChangeArrowheads="1"/>
          </p:cNvPicPr>
          <p:nvPr>
            <p:ph idx="1"/>
          </p:nvPr>
        </p:nvPicPr>
        <p:blipFill>
          <a:blip r:embed="rId2"/>
          <a:srcRect/>
          <a:stretch>
            <a:fillRect/>
          </a:stretch>
        </p:blipFill>
        <p:spPr bwMode="auto">
          <a:xfrm>
            <a:off x="1399596" y="1600200"/>
            <a:ext cx="6344808" cy="45259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8596" y="142852"/>
            <a:ext cx="8258204" cy="1143008"/>
          </a:xfrm>
        </p:spPr>
        <p:txBody>
          <a:bodyPr/>
          <a:lstStyle/>
          <a:p>
            <a:r>
              <a:rPr lang="hu-HU" dirty="0" smtClean="0"/>
              <a:t>EÉK 254.sz.ének</a:t>
            </a:r>
            <a:endParaRPr lang="hu-HU" dirty="0"/>
          </a:p>
        </p:txBody>
      </p:sp>
      <p:pic>
        <p:nvPicPr>
          <p:cNvPr id="16386" name="Picture 2" descr="C:\Documents and Settings\Rendszergazda\Asztal\reformáció 2014 képek\254.jpg"/>
          <p:cNvPicPr>
            <a:picLocks noGrp="1" noChangeAspect="1" noChangeArrowheads="1"/>
          </p:cNvPicPr>
          <p:nvPr>
            <p:ph idx="1"/>
          </p:nvPr>
        </p:nvPicPr>
        <p:blipFill>
          <a:blip r:embed="rId2"/>
          <a:srcRect/>
          <a:stretch>
            <a:fillRect/>
          </a:stretch>
        </p:blipFill>
        <p:spPr bwMode="auto">
          <a:xfrm>
            <a:off x="1260000" y="985475"/>
            <a:ext cx="6556248" cy="5715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Rendszergazda\Asztal\reformáció 2014 képek\vald péter.JPG"/>
          <p:cNvPicPr>
            <a:picLocks noGrp="1" noChangeAspect="1" noChangeArrowheads="1"/>
          </p:cNvPicPr>
          <p:nvPr>
            <p:ph idx="1"/>
          </p:nvPr>
        </p:nvPicPr>
        <p:blipFill>
          <a:blip r:embed="rId2"/>
          <a:srcRect/>
          <a:stretch>
            <a:fillRect/>
          </a:stretch>
        </p:blipFill>
        <p:spPr bwMode="auto">
          <a:xfrm>
            <a:off x="2571736" y="428604"/>
            <a:ext cx="3911600" cy="5387340"/>
          </a:xfrm>
          <a:prstGeom prst="rect">
            <a:avLst/>
          </a:prstGeom>
          <a:noFill/>
        </p:spPr>
      </p:pic>
      <p:sp>
        <p:nvSpPr>
          <p:cNvPr id="2" name="Cím 1"/>
          <p:cNvSpPr>
            <a:spLocks noGrp="1"/>
          </p:cNvSpPr>
          <p:nvPr>
            <p:ph type="title"/>
          </p:nvPr>
        </p:nvSpPr>
        <p:spPr>
          <a:xfrm>
            <a:off x="457200" y="4714884"/>
            <a:ext cx="8229600" cy="1857388"/>
          </a:xfrm>
        </p:spPr>
        <p:txBody>
          <a:bodyPr>
            <a:normAutofit/>
          </a:bodyPr>
          <a:lstStyle/>
          <a:p>
            <a:pPr algn="l"/>
            <a:r>
              <a:rPr lang="hu-HU" dirty="0" smtClean="0">
                <a:solidFill>
                  <a:srgbClr val="00B050"/>
                </a:solidFill>
              </a:rPr>
              <a:t>                 </a:t>
            </a:r>
            <a:r>
              <a:rPr lang="hu-HU" dirty="0" err="1" smtClean="0">
                <a:solidFill>
                  <a:schemeClr val="bg1"/>
                </a:solidFill>
              </a:rPr>
              <a:t>Wald</a:t>
            </a:r>
            <a:r>
              <a:rPr lang="hu-HU" dirty="0" smtClean="0">
                <a:solidFill>
                  <a:schemeClr val="bg1"/>
                </a:solidFill>
              </a:rPr>
              <a:t> Péter </a:t>
            </a:r>
            <a:br>
              <a:rPr lang="hu-HU" dirty="0" smtClean="0">
                <a:solidFill>
                  <a:schemeClr val="bg1"/>
                </a:solidFill>
              </a:rPr>
            </a:br>
            <a:r>
              <a:rPr lang="hu-HU" dirty="0">
                <a:solidFill>
                  <a:schemeClr val="bg1"/>
                </a:solidFill>
              </a:rPr>
              <a:t> </a:t>
            </a:r>
            <a:r>
              <a:rPr lang="hu-HU" dirty="0" smtClean="0">
                <a:solidFill>
                  <a:schemeClr val="bg1"/>
                </a:solidFill>
              </a:rPr>
              <a:t>                </a:t>
            </a:r>
            <a:r>
              <a:rPr lang="hu-HU" sz="2800" dirty="0" err="1" smtClean="0"/>
              <a:t>wormsi</a:t>
            </a:r>
            <a:r>
              <a:rPr lang="hu-HU" sz="2800" dirty="0" smtClean="0"/>
              <a:t> Luther emlékművön…</a:t>
            </a:r>
            <a:endParaRPr lang="hu-HU"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Wiclif</a:t>
            </a:r>
            <a:r>
              <a:rPr lang="hu-HU" dirty="0" smtClean="0"/>
              <a:t> János</a:t>
            </a:r>
            <a:endParaRPr lang="hu-HU" dirty="0"/>
          </a:p>
        </p:txBody>
      </p:sp>
      <p:pic>
        <p:nvPicPr>
          <p:cNvPr id="3074" name="Picture 2" descr="C:\Documents and Settings\Rendszergazda\Asztal\reformáció 2014 képek\wiclif jános.jpg"/>
          <p:cNvPicPr>
            <a:picLocks noGrp="1" noChangeAspect="1" noChangeArrowheads="1"/>
          </p:cNvPicPr>
          <p:nvPr>
            <p:ph idx="1"/>
          </p:nvPr>
        </p:nvPicPr>
        <p:blipFill>
          <a:blip r:embed="rId2"/>
          <a:srcRect/>
          <a:stretch>
            <a:fillRect/>
          </a:stretch>
        </p:blipFill>
        <p:spPr bwMode="auto">
          <a:xfrm>
            <a:off x="2901245" y="1600200"/>
            <a:ext cx="3341509" cy="45259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Husz János</a:t>
            </a:r>
            <a:endParaRPr lang="hu-HU" dirty="0"/>
          </a:p>
        </p:txBody>
      </p:sp>
      <p:pic>
        <p:nvPicPr>
          <p:cNvPr id="4098" name="Picture 2" descr="C:\Documents and Settings\Rendszergazda\Asztal\reformáció 2014 képek\husz jános.jpg"/>
          <p:cNvPicPr>
            <a:picLocks noGrp="1" noChangeAspect="1" noChangeArrowheads="1"/>
          </p:cNvPicPr>
          <p:nvPr>
            <p:ph idx="1"/>
          </p:nvPr>
        </p:nvPicPr>
        <p:blipFill>
          <a:blip r:embed="rId2"/>
          <a:srcRect/>
          <a:stretch>
            <a:fillRect/>
          </a:stretch>
        </p:blipFill>
        <p:spPr bwMode="auto">
          <a:xfrm>
            <a:off x="2700000" y="1440000"/>
            <a:ext cx="3810000" cy="481584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857232"/>
            <a:ext cx="8229600" cy="5268931"/>
          </a:xfrm>
        </p:spPr>
        <p:txBody>
          <a:bodyPr/>
          <a:lstStyle/>
          <a:p>
            <a:pPr algn="ctr">
              <a:buNone/>
            </a:pPr>
            <a:endParaRPr lang="hu-HU" i="1" dirty="0" smtClean="0">
              <a:latin typeface="Times New Roman" pitchFamily="18" charset="0"/>
              <a:cs typeface="Times New Roman" pitchFamily="18" charset="0"/>
            </a:endParaRPr>
          </a:p>
          <a:p>
            <a:pPr algn="ctr">
              <a:buNone/>
            </a:pPr>
            <a:r>
              <a:rPr lang="hu-HU" i="1" dirty="0" smtClean="0">
                <a:latin typeface="Times New Roman" pitchFamily="18" charset="0"/>
                <a:cs typeface="Times New Roman" pitchFamily="18" charset="0"/>
              </a:rPr>
              <a:t>"</a:t>
            </a:r>
            <a:r>
              <a:rPr lang="hu-HU" i="1" dirty="0">
                <a:latin typeface="Times New Roman" pitchFamily="18" charset="0"/>
                <a:cs typeface="Times New Roman" pitchFamily="18" charset="0"/>
              </a:rPr>
              <a:t>Óvakodj attól, </a:t>
            </a:r>
            <a:endParaRPr lang="hu-HU" i="1" dirty="0" smtClean="0">
              <a:latin typeface="Times New Roman" pitchFamily="18" charset="0"/>
              <a:cs typeface="Times New Roman" pitchFamily="18" charset="0"/>
            </a:endParaRPr>
          </a:p>
          <a:p>
            <a:pPr algn="ctr">
              <a:buNone/>
            </a:pPr>
            <a:r>
              <a:rPr lang="hu-HU" i="1" dirty="0" smtClean="0">
                <a:latin typeface="Times New Roman" pitchFamily="18" charset="0"/>
                <a:cs typeface="Times New Roman" pitchFamily="18" charset="0"/>
              </a:rPr>
              <a:t>hogy </a:t>
            </a:r>
            <a:r>
              <a:rPr lang="hu-HU" i="1" dirty="0">
                <a:latin typeface="Times New Roman" pitchFamily="18" charset="0"/>
                <a:cs typeface="Times New Roman" pitchFamily="18" charset="0"/>
              </a:rPr>
              <a:t>házadat jobban ékítsd, </a:t>
            </a:r>
            <a:endParaRPr lang="hu-HU" i="1" dirty="0" smtClean="0">
              <a:latin typeface="Times New Roman" pitchFamily="18" charset="0"/>
              <a:cs typeface="Times New Roman" pitchFamily="18" charset="0"/>
            </a:endParaRPr>
          </a:p>
          <a:p>
            <a:pPr algn="ctr">
              <a:buNone/>
            </a:pPr>
            <a:r>
              <a:rPr lang="hu-HU" i="1" dirty="0" smtClean="0">
                <a:latin typeface="Times New Roman" pitchFamily="18" charset="0"/>
                <a:cs typeface="Times New Roman" pitchFamily="18" charset="0"/>
              </a:rPr>
              <a:t>mint </a:t>
            </a:r>
            <a:r>
              <a:rPr lang="hu-HU" i="1" dirty="0">
                <a:latin typeface="Times New Roman" pitchFamily="18" charset="0"/>
                <a:cs typeface="Times New Roman" pitchFamily="18" charset="0"/>
              </a:rPr>
              <a:t>a lelkedet! </a:t>
            </a:r>
            <a:endParaRPr lang="hu-HU" i="1" dirty="0" smtClean="0">
              <a:latin typeface="Times New Roman" pitchFamily="18" charset="0"/>
              <a:cs typeface="Times New Roman" pitchFamily="18" charset="0"/>
            </a:endParaRPr>
          </a:p>
          <a:p>
            <a:pPr algn="ctr">
              <a:buNone/>
            </a:pPr>
            <a:r>
              <a:rPr lang="hu-HU" i="1" dirty="0" smtClean="0">
                <a:latin typeface="Times New Roman" pitchFamily="18" charset="0"/>
                <a:cs typeface="Times New Roman" pitchFamily="18" charset="0"/>
              </a:rPr>
              <a:t>Mindenekelőtt </a:t>
            </a:r>
            <a:r>
              <a:rPr lang="hu-HU" i="1" dirty="0">
                <a:latin typeface="Times New Roman" pitchFamily="18" charset="0"/>
                <a:cs typeface="Times New Roman" pitchFamily="18" charset="0"/>
              </a:rPr>
              <a:t>lelked építésére legyen gondod! Légy jóindulatú és önzetlen a szegényekhez, </a:t>
            </a:r>
            <a:endParaRPr lang="hu-HU" i="1" dirty="0" smtClean="0">
              <a:latin typeface="Times New Roman" pitchFamily="18" charset="0"/>
              <a:cs typeface="Times New Roman" pitchFamily="18" charset="0"/>
            </a:endParaRPr>
          </a:p>
          <a:p>
            <a:pPr algn="ctr">
              <a:buNone/>
            </a:pPr>
            <a:r>
              <a:rPr lang="hu-HU" i="1" dirty="0" smtClean="0">
                <a:latin typeface="Times New Roman" pitchFamily="18" charset="0"/>
                <a:cs typeface="Times New Roman" pitchFamily="18" charset="0"/>
              </a:rPr>
              <a:t>és </a:t>
            </a:r>
            <a:r>
              <a:rPr lang="hu-HU" i="1" dirty="0">
                <a:latin typeface="Times New Roman" pitchFamily="18" charset="0"/>
                <a:cs typeface="Times New Roman" pitchFamily="18" charset="0"/>
              </a:rPr>
              <a:t>anyagi javaidat ne pazarold lakomákra</a:t>
            </a:r>
            <a:r>
              <a:rPr lang="hu-HU" i="1" dirty="0" smtClean="0">
                <a:latin typeface="Times New Roman" pitchFamily="18" charset="0"/>
                <a:cs typeface="Times New Roman" pitchFamily="18" charset="0"/>
              </a:rPr>
              <a:t>!”</a:t>
            </a:r>
            <a:endParaRPr lang="hu-HU"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Husz János a zsinaton…</a:t>
            </a:r>
            <a:endParaRPr lang="hu-HU" dirty="0"/>
          </a:p>
        </p:txBody>
      </p:sp>
      <p:pic>
        <p:nvPicPr>
          <p:cNvPr id="5122" name="Picture 2" descr="C:\Documents and Settings\Rendszergazda\Asztal\reformáció 2014 képek\husz a zsinaton.jpg"/>
          <p:cNvPicPr>
            <a:picLocks noGrp="1" noChangeAspect="1" noChangeArrowheads="1"/>
          </p:cNvPicPr>
          <p:nvPr>
            <p:ph idx="1"/>
          </p:nvPr>
        </p:nvPicPr>
        <p:blipFill>
          <a:blip r:embed="rId2"/>
          <a:srcRect/>
          <a:stretch>
            <a:fillRect/>
          </a:stretch>
        </p:blipFill>
        <p:spPr bwMode="auto">
          <a:xfrm>
            <a:off x="1800000" y="1800000"/>
            <a:ext cx="5613400" cy="37782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Luxemburgi Zsigmond</a:t>
            </a:r>
            <a:endParaRPr lang="hu-HU" dirty="0"/>
          </a:p>
        </p:txBody>
      </p:sp>
      <p:pic>
        <p:nvPicPr>
          <p:cNvPr id="6146" name="Picture 2" descr="C:\Documents and Settings\Rendszergazda\Asztal\reformáció 2014 képek\01-Luxemburgi-Zsigmond-magyar-király.jpg"/>
          <p:cNvPicPr>
            <a:picLocks noGrp="1" noChangeAspect="1" noChangeArrowheads="1"/>
          </p:cNvPicPr>
          <p:nvPr>
            <p:ph idx="1"/>
          </p:nvPr>
        </p:nvPicPr>
        <p:blipFill>
          <a:blip r:embed="rId2"/>
          <a:srcRect/>
          <a:stretch>
            <a:fillRect/>
          </a:stretch>
        </p:blipFill>
        <p:spPr bwMode="auto">
          <a:xfrm>
            <a:off x="1500187" y="1815306"/>
            <a:ext cx="6143625" cy="40957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600" dirty="0" err="1" smtClean="0"/>
              <a:t>Luxenburgi</a:t>
            </a:r>
            <a:r>
              <a:rPr lang="hu-HU" sz="3600" dirty="0" smtClean="0"/>
              <a:t> Zsigmond</a:t>
            </a:r>
            <a:endParaRPr lang="hu-HU" sz="3600" dirty="0"/>
          </a:p>
        </p:txBody>
      </p:sp>
      <p:sp>
        <p:nvSpPr>
          <p:cNvPr id="3" name="Tartalom helye 2"/>
          <p:cNvSpPr>
            <a:spLocks noGrp="1"/>
          </p:cNvSpPr>
          <p:nvPr>
            <p:ph idx="1"/>
          </p:nvPr>
        </p:nvSpPr>
        <p:spPr>
          <a:xfrm>
            <a:off x="142844" y="1600200"/>
            <a:ext cx="8786874" cy="4525963"/>
          </a:xfrm>
        </p:spPr>
        <p:txBody>
          <a:bodyPr/>
          <a:lstStyle/>
          <a:p>
            <a:pPr algn="ctr">
              <a:buNone/>
            </a:pPr>
            <a:r>
              <a:rPr lang="hu-HU" sz="2900" dirty="0" smtClean="0"/>
              <a:t>kezdeményezésére hívták össze a 16. egyetemes zsinatot, </a:t>
            </a:r>
            <a:r>
              <a:rPr lang="hu-HU" dirty="0"/>
              <a:t>hogy megszüntesse </a:t>
            </a:r>
            <a:r>
              <a:rPr lang="hu-HU" dirty="0" smtClean="0"/>
              <a:t>a nagy egyházszakadást,</a:t>
            </a:r>
          </a:p>
          <a:p>
            <a:pPr algn="ctr">
              <a:buNone/>
            </a:pPr>
            <a:r>
              <a:rPr lang="hu-HU" dirty="0" smtClean="0"/>
              <a:t>megjavítsa </a:t>
            </a:r>
            <a:r>
              <a:rPr lang="hu-HU" dirty="0"/>
              <a:t>a meglazult egyházi fegyelmet </a:t>
            </a:r>
            <a:endParaRPr lang="hu-HU" dirty="0" smtClean="0"/>
          </a:p>
          <a:p>
            <a:pPr algn="ctr">
              <a:buNone/>
            </a:pPr>
            <a:r>
              <a:rPr lang="hu-HU" dirty="0" smtClean="0"/>
              <a:t>és </a:t>
            </a:r>
            <a:r>
              <a:rPr lang="hu-HU" dirty="0"/>
              <a:t>helyreállítsa a keresztény hit egységét.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428604"/>
            <a:ext cx="8229600" cy="5697559"/>
          </a:xfrm>
        </p:spPr>
        <p:txBody>
          <a:bodyPr>
            <a:noAutofit/>
          </a:bodyPr>
          <a:lstStyle/>
          <a:p>
            <a:pPr algn="ctr">
              <a:buNone/>
            </a:pPr>
            <a:r>
              <a:rPr lang="hu-HU" sz="6000" b="1" i="1" dirty="0"/>
              <a:t>600 éve: </a:t>
            </a:r>
            <a:endParaRPr lang="hu-HU" sz="6000" b="1" i="1" dirty="0" smtClean="0"/>
          </a:p>
          <a:p>
            <a:pPr algn="ctr">
              <a:buNone/>
            </a:pPr>
            <a:r>
              <a:rPr lang="hu-HU" sz="6000" i="1" dirty="0" smtClean="0"/>
              <a:t>1414</a:t>
            </a:r>
            <a:r>
              <a:rPr lang="hu-HU" sz="6000" i="1" dirty="0"/>
              <a:t>. november 5-én </a:t>
            </a:r>
            <a:endParaRPr lang="hu-HU" sz="6000" i="1" dirty="0" smtClean="0"/>
          </a:p>
          <a:p>
            <a:pPr algn="ctr">
              <a:buNone/>
            </a:pPr>
            <a:r>
              <a:rPr lang="hu-HU" sz="6000" i="1" dirty="0" smtClean="0"/>
              <a:t>Konstanzban </a:t>
            </a:r>
          </a:p>
          <a:p>
            <a:pPr algn="ctr">
              <a:buNone/>
            </a:pPr>
            <a:r>
              <a:rPr lang="hu-HU" sz="6000" i="1" dirty="0" smtClean="0"/>
              <a:t>nyitotta meg </a:t>
            </a:r>
          </a:p>
          <a:p>
            <a:pPr algn="ctr">
              <a:buNone/>
            </a:pPr>
            <a:r>
              <a:rPr lang="hu-HU" sz="6000" i="1" dirty="0" smtClean="0"/>
              <a:t>XXIII. János ellenpápa.</a:t>
            </a:r>
            <a:endParaRPr lang="hu-HU" sz="6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Colonna</a:t>
            </a:r>
            <a:r>
              <a:rPr lang="hu-HU" dirty="0"/>
              <a:t> </a:t>
            </a:r>
            <a:r>
              <a:rPr lang="hu-HU" dirty="0" smtClean="0"/>
              <a:t>Ottó, </a:t>
            </a:r>
            <a:r>
              <a:rPr lang="hu-HU" dirty="0" err="1" smtClean="0"/>
              <a:t>V.Márton</a:t>
            </a:r>
            <a:r>
              <a:rPr lang="hu-HU" dirty="0" smtClean="0"/>
              <a:t> pápa</a:t>
            </a:r>
            <a:endParaRPr lang="hu-HU" dirty="0"/>
          </a:p>
        </p:txBody>
      </p:sp>
      <p:pic>
        <p:nvPicPr>
          <p:cNvPr id="7170" name="Picture 2" descr="C:\Documents and Settings\Rendszergazda\Asztal\reformáció 2014 képek\colonna ottó.jpg"/>
          <p:cNvPicPr>
            <a:picLocks noGrp="1" noChangeAspect="1" noChangeArrowheads="1"/>
          </p:cNvPicPr>
          <p:nvPr>
            <p:ph idx="1"/>
          </p:nvPr>
        </p:nvPicPr>
        <p:blipFill>
          <a:blip r:embed="rId2"/>
          <a:srcRect/>
          <a:stretch>
            <a:fillRect/>
          </a:stretch>
        </p:blipFill>
        <p:spPr bwMode="auto">
          <a:xfrm>
            <a:off x="2700000" y="1440000"/>
            <a:ext cx="3911600" cy="487172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Gutenberg 42 soros  Bibliája</a:t>
            </a:r>
            <a:endParaRPr lang="hu-HU" dirty="0"/>
          </a:p>
        </p:txBody>
      </p:sp>
      <p:pic>
        <p:nvPicPr>
          <p:cNvPr id="8194" name="Picture 2" descr="C:\Documents and Settings\Rendszergazda\Asztal\reformáció 2014 képek\42soros.jpg"/>
          <p:cNvPicPr>
            <a:picLocks noGrp="1" noChangeAspect="1" noChangeArrowheads="1"/>
          </p:cNvPicPr>
          <p:nvPr>
            <p:ph idx="1"/>
          </p:nvPr>
        </p:nvPicPr>
        <p:blipFill>
          <a:blip r:embed="rId2" cstate="print"/>
          <a:srcRect/>
          <a:stretch>
            <a:fillRect/>
          </a:stretch>
        </p:blipFill>
        <p:spPr bwMode="auto">
          <a:xfrm>
            <a:off x="3000937" y="1600200"/>
            <a:ext cx="3142125" cy="45259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0" y="1600200"/>
            <a:ext cx="9001156" cy="4525963"/>
          </a:xfrm>
        </p:spPr>
        <p:txBody>
          <a:bodyPr/>
          <a:lstStyle/>
          <a:p>
            <a:pPr algn="ctr">
              <a:buNone/>
            </a:pPr>
            <a:r>
              <a:rPr lang="hu-HU" dirty="0" smtClean="0"/>
              <a:t>Erőnk magában mit sem ér, Mi csakhamar elesnénk, </a:t>
            </a:r>
          </a:p>
          <a:p>
            <a:pPr algn="ctr">
              <a:buNone/>
            </a:pPr>
            <a:r>
              <a:rPr lang="hu-HU" dirty="0" smtClean="0"/>
              <a:t>De küzd értünk a hős vezér, Kit Isten rendelt mellénk. </a:t>
            </a:r>
          </a:p>
          <a:p>
            <a:pPr algn="ctr">
              <a:buNone/>
            </a:pPr>
            <a:r>
              <a:rPr lang="hu-HU" dirty="0" smtClean="0"/>
              <a:t>Kérdezed: ki az? Jézus Krisztus az, Isten szent Fia, </a:t>
            </a:r>
          </a:p>
          <a:p>
            <a:pPr algn="ctr">
              <a:buNone/>
            </a:pPr>
            <a:r>
              <a:rPr lang="hu-HU" dirty="0" smtClean="0"/>
              <a:t>Az ég és föld Ura, ő a mi diadalmunk.</a:t>
            </a:r>
            <a:endParaRPr lang="hu-H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pergamenkészítő</a:t>
            </a:r>
            <a:endParaRPr lang="hu-HU" dirty="0"/>
          </a:p>
        </p:txBody>
      </p:sp>
      <p:pic>
        <p:nvPicPr>
          <p:cNvPr id="9218" name="Picture 2" descr="C:\Documents and Settings\Rendszergazda\Asztal\reformáció 2014 képek\pergamenkészítő 1425.jpg"/>
          <p:cNvPicPr>
            <a:picLocks noGrp="1" noChangeAspect="1" noChangeArrowheads="1"/>
          </p:cNvPicPr>
          <p:nvPr>
            <p:ph idx="1"/>
          </p:nvPr>
        </p:nvPicPr>
        <p:blipFill>
          <a:blip r:embed="rId2"/>
          <a:srcRect/>
          <a:stretch>
            <a:fillRect/>
          </a:stretch>
        </p:blipFill>
        <p:spPr bwMode="auto">
          <a:xfrm>
            <a:off x="3060000" y="1800000"/>
            <a:ext cx="3108960" cy="437327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Mária magyar királyné</a:t>
            </a:r>
            <a:endParaRPr lang="hu-HU" dirty="0"/>
          </a:p>
        </p:txBody>
      </p:sp>
      <p:pic>
        <p:nvPicPr>
          <p:cNvPr id="10242" name="Picture 2" descr="C:\Documents and Settings\Rendszergazda\Asztal\reformáció 2014 képek\Mary_(1505–1558),_Queen_of_Hungary.jpg"/>
          <p:cNvPicPr>
            <a:picLocks noGrp="1" noChangeAspect="1" noChangeArrowheads="1"/>
          </p:cNvPicPr>
          <p:nvPr>
            <p:ph idx="1"/>
          </p:nvPr>
        </p:nvPicPr>
        <p:blipFill>
          <a:blip r:embed="rId2"/>
          <a:srcRect/>
          <a:stretch>
            <a:fillRect/>
          </a:stretch>
        </p:blipFill>
        <p:spPr bwMode="auto">
          <a:xfrm>
            <a:off x="3240000" y="1800000"/>
            <a:ext cx="3063240" cy="364236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a:bodyPr>
          <a:lstStyle/>
          <a:p>
            <a:pPr algn="ctr">
              <a:buNone/>
            </a:pPr>
            <a:r>
              <a:rPr lang="hu-HU" sz="9600" dirty="0">
                <a:solidFill>
                  <a:srgbClr val="FF0000"/>
                </a:solidFill>
              </a:rPr>
              <a:t>r</a:t>
            </a:r>
            <a:r>
              <a:rPr lang="hu-HU" sz="9600" dirty="0" smtClean="0">
                <a:solidFill>
                  <a:srgbClr val="FF0000"/>
                </a:solidFill>
              </a:rPr>
              <a:t>e</a:t>
            </a:r>
            <a:r>
              <a:rPr lang="hu-HU" sz="9600" dirty="0" smtClean="0"/>
              <a:t>formáció </a:t>
            </a:r>
          </a:p>
          <a:p>
            <a:pPr algn="ctr">
              <a:buNone/>
            </a:pPr>
            <a:r>
              <a:rPr lang="hu-HU" sz="9600" dirty="0" smtClean="0"/>
              <a:t>visszaalakítás</a:t>
            </a:r>
            <a:endParaRPr lang="hu-HU" sz="9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Luther Márton</a:t>
            </a:r>
            <a:endParaRPr lang="hu-HU" dirty="0"/>
          </a:p>
        </p:txBody>
      </p:sp>
      <p:pic>
        <p:nvPicPr>
          <p:cNvPr id="11266" name="Picture 2" descr="C:\Documents and Settings\Rendszergazda\Asztal\reformáció 2014 képek\lm.jpg"/>
          <p:cNvPicPr>
            <a:picLocks noGrp="1" noChangeAspect="1" noChangeArrowheads="1"/>
          </p:cNvPicPr>
          <p:nvPr>
            <p:ph idx="1"/>
          </p:nvPr>
        </p:nvPicPr>
        <p:blipFill>
          <a:blip r:embed="rId2"/>
          <a:srcRect/>
          <a:stretch>
            <a:fillRect/>
          </a:stretch>
        </p:blipFill>
        <p:spPr bwMode="auto">
          <a:xfrm>
            <a:off x="2880000" y="1800000"/>
            <a:ext cx="3524250" cy="44291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28596" y="285728"/>
            <a:ext cx="8258204" cy="5840435"/>
          </a:xfrm>
        </p:spPr>
        <p:txBody>
          <a:bodyPr>
            <a:normAutofit fontScale="25000" lnSpcReduction="20000"/>
          </a:bodyPr>
          <a:lstStyle/>
          <a:p>
            <a:pPr lvl="0"/>
            <a:r>
              <a:rPr lang="hu-HU" dirty="0"/>
              <a:t>Mikor Urunk és Mesterünk azt mondta: "Térjetek meg!" - azt akarta, hogy a hívek egész élete bűnbánatra térés legyen (</a:t>
            </a:r>
            <a:r>
              <a:rPr lang="hu-HU" dirty="0" err="1"/>
              <a:t>Mt</a:t>
            </a:r>
            <a:r>
              <a:rPr lang="hu-HU" dirty="0"/>
              <a:t> 4,17). </a:t>
            </a:r>
          </a:p>
          <a:p>
            <a:pPr lvl="0"/>
            <a:r>
              <a:rPr lang="hu-HU" dirty="0"/>
              <a:t>Ezt az igét nem vonatkoztathatjuk a bűnbánat szentségi gyakorlására, azaz a bűnvallásra és a jóvátételre, ami a papok közreműködésével történik. </a:t>
            </a:r>
          </a:p>
          <a:p>
            <a:pPr lvl="0"/>
            <a:r>
              <a:rPr lang="hu-HU" dirty="0"/>
              <a:t>De nem is vonatkoztathatjuk kizárólag csak a belső bűnbánatra, mert a szív töredelme mit sem ér, ha nem hozza magával külsőleg a bűnös mivoltunk elleni sokoldalú halálos küzdelmet. </a:t>
            </a:r>
          </a:p>
          <a:p>
            <a:pPr lvl="0"/>
            <a:r>
              <a:rPr lang="hu-HU" dirty="0"/>
              <a:t>Ez a gyötrődő küzdelem tehát mindaddig tart, míg az ember gyűlöli vétkes önmagát (ez az igazi belső bűnbánat), vagyis a mennyek országába való bemenetelig. </a:t>
            </a:r>
          </a:p>
          <a:p>
            <a:pPr lvl="0"/>
            <a:r>
              <a:rPr lang="hu-HU" dirty="0"/>
              <a:t>A pápa nem akar senkit mentesíteni és nem is mentesít a </a:t>
            </a:r>
            <a:r>
              <a:rPr lang="hu-HU" dirty="0" err="1"/>
              <a:t>jóvátevő</a:t>
            </a:r>
            <a:r>
              <a:rPr lang="hu-HU" dirty="0"/>
              <a:t> bűnhődéstől, hanem csak attól, amit saját illetékességében vagy az egyházi jogszabályok szerint maga rótt ki. </a:t>
            </a:r>
          </a:p>
          <a:p>
            <a:pPr lvl="0"/>
            <a:r>
              <a:rPr lang="hu-HU" dirty="0"/>
              <a:t>A pápa nem bocsáthat meg másként egyetlen vétket sem, csak azáltal, hogy azt Istentől megbocsátottnak jelenti ki és fogadja el. Viszont kétség kívül megbocsáthatja az ő számára fenntartott eseteket: ezek semmibevétele esetén a vétkesség kétség kívül megmarad. </a:t>
            </a:r>
          </a:p>
          <a:p>
            <a:pPr lvl="0"/>
            <a:r>
              <a:rPr lang="hu-HU" dirty="0"/>
              <a:t>Isten senkinek nem bocsátja meg vétkét anélkül, hogy egyszersmind alá ne vetné a megalázkodót mindenben a helyette eljáró papnak. </a:t>
            </a:r>
          </a:p>
          <a:p>
            <a:pPr lvl="0"/>
            <a:r>
              <a:rPr lang="hu-HU" dirty="0"/>
              <a:t>A bűnbánati egyházjogszabályok csak az élőkre érvényesek, és azok szerint haldoklókra semmit sem szabad kiróni. </a:t>
            </a:r>
          </a:p>
          <a:p>
            <a:pPr lvl="0"/>
            <a:r>
              <a:rPr lang="hu-HU" dirty="0"/>
              <a:t>Ennélfogva jót tesz velünk a Szentlélek a pápa által, mikor (a pápa) a rendelkezéseiben mindig kivétellé teszi a halál óráját és a szükséghelyzetet. </a:t>
            </a:r>
          </a:p>
          <a:p>
            <a:pPr lvl="0"/>
            <a:r>
              <a:rPr lang="hu-HU" dirty="0"/>
              <a:t>Képzetlenül és hibásan járnak el azok a papok, akik a haldoklóktól egyházjogszabály szerinti bűnbánati teljesítményt követelnek a purgatóriumban. </a:t>
            </a:r>
          </a:p>
          <a:p>
            <a:pPr lvl="0"/>
            <a:r>
              <a:rPr lang="hu-HU" dirty="0"/>
              <a:t>Bizonyosnak tűnik, hogy azt a konkolyt, hogy az egyházjog szerinti </a:t>
            </a:r>
            <a:r>
              <a:rPr lang="hu-HU" dirty="0" err="1"/>
              <a:t>jóvátevő</a:t>
            </a:r>
            <a:r>
              <a:rPr lang="hu-HU" dirty="0"/>
              <a:t> bűnhődést át lehet változatni purgatóriumbeli bűnhődésre, akkor hintették el, mikor a püspökök aludtak. </a:t>
            </a:r>
          </a:p>
          <a:p>
            <a:pPr lvl="0"/>
            <a:r>
              <a:rPr lang="hu-HU" dirty="0"/>
              <a:t>Régente az egyház által meghatározott büntetéseket nem a feloldozás után, hanem a feloldozást megelőzően szabták ki, hogy ezzel próbára tegyék a töredelem őszinte voltát. </a:t>
            </a:r>
          </a:p>
          <a:p>
            <a:pPr lvl="0"/>
            <a:r>
              <a:rPr lang="hu-HU" dirty="0"/>
              <a:t>A haldoklók halálukért mindennel megfizetnek, és az egyházjogi szabályok számára már halottak, joggal illeti meg őket az azoktól való feloldás. </a:t>
            </a:r>
          </a:p>
          <a:p>
            <a:pPr lvl="0"/>
            <a:r>
              <a:rPr lang="hu-HU" dirty="0"/>
              <a:t>A haldoklóban lelki épségének és szeretetének tökéletlensége szükségképpen nagy félelmet támaszt, annál nagyobbat, minél tökéletlenebb volt. </a:t>
            </a:r>
          </a:p>
          <a:p>
            <a:pPr lvl="0"/>
            <a:r>
              <a:rPr lang="hu-HU" dirty="0"/>
              <a:t>Ez a félelem és borzadás magában is elég (hogy mást ne mondjak) a purgatóriumi szenvedést előidézni, mivel a reménytelenség borzalmával határos. </a:t>
            </a:r>
          </a:p>
          <a:p>
            <a:pPr lvl="0"/>
            <a:r>
              <a:rPr lang="hu-HU" dirty="0"/>
              <a:t>Láthatjuk, hogy a pokol, a purgatórium és menny úgy különbözik egymástól, mint reményvesztés, a kétséggel küzdés és a biztonság. </a:t>
            </a:r>
          </a:p>
          <a:p>
            <a:pPr lvl="0"/>
            <a:r>
              <a:rPr lang="hu-HU" dirty="0"/>
              <a:t>Látható, hogy a lelkeknek a purgatóriumban arra van szükségük, hogy mind félelmük fogyjon, mind szeretetük szaporodjék. </a:t>
            </a:r>
          </a:p>
          <a:p>
            <a:pPr lvl="0"/>
            <a:r>
              <a:rPr lang="hu-HU" dirty="0"/>
              <a:t>Nem látszik bizonyítottnak sem érvekkel sem szentírási helyekkel, hogy (a purgatóriumban lévő lelkek) kívül lennének a szeretetet kiérdemlő vagy azt fokozó állapoton (Isten irgalmán). </a:t>
            </a:r>
          </a:p>
          <a:p>
            <a:pPr lvl="0"/>
            <a:r>
              <a:rPr lang="hu-HU" dirty="0"/>
              <a:t>De az sem látszik bizonyítottnak, hogy legalábbis mindnyájan biztosak és biztonságban vannak boldogságra jutásuk felől, jóllehet mi ebben teljesen bizonyosak vagyunk. </a:t>
            </a:r>
          </a:p>
          <a:p>
            <a:pPr lvl="0"/>
            <a:r>
              <a:rPr lang="hu-HU" dirty="0"/>
              <a:t>Tehát a pápa a minden bűnhődés teljes elengedésén nem egyszerűen minden bűnhődés elengedését érti, hanem csak az általa kiróttét. </a:t>
            </a:r>
          </a:p>
          <a:p>
            <a:pPr lvl="0"/>
            <a:r>
              <a:rPr lang="hu-HU" dirty="0"/>
              <a:t>Tehát tévednek azok a búcsúhirdetők, akik azt mondják, hogy a pápa bűnhődés elengedése ez embert minden bűnhődéstől feloldja és megmenti. </a:t>
            </a:r>
          </a:p>
          <a:p>
            <a:pPr lvl="0"/>
            <a:r>
              <a:rPr lang="hu-HU" dirty="0"/>
              <a:t>Éppenséggel semmit nem enged el a purgatóriumban levő lelkeknek, amit ebben az életben kellett volna az egyházi jogszabályok szerint teljesíteniük. </a:t>
            </a:r>
          </a:p>
          <a:p>
            <a:pPr lvl="0"/>
            <a:r>
              <a:rPr lang="hu-HU" dirty="0"/>
              <a:t>Ha valaki egyáltalán megkaphatja minden bűnhődése valamilyen elengedését, akkor biztos, hogy ezt csak a legtökéletesebbek kaphatják meg, tehát igen kevesen. </a:t>
            </a:r>
          </a:p>
          <a:p>
            <a:pPr lvl="0"/>
            <a:r>
              <a:rPr lang="hu-HU" dirty="0"/>
              <a:t>Természetesen az emberek legnagyobb részét becsapják, amikor nagy hanggal, minden megkülönböztetés nélkül ígérik meg nekik a bűnhődés feloldását. </a:t>
            </a:r>
          </a:p>
          <a:p>
            <a:pPr lvl="0"/>
            <a:r>
              <a:rPr lang="hu-HU" dirty="0"/>
              <a:t>Amilyen hatalma van a pápának a purgatórium felett, ugyanolyan hatalma van bármely püspöknek vagy lelkésznek a maga püspökségében, illetve gyülekezetében. </a:t>
            </a:r>
          </a:p>
          <a:p>
            <a:pPr lvl="0"/>
            <a:r>
              <a:rPr lang="hu-HU" dirty="0"/>
              <a:t>Nagyon jól teszi a pápa, hogy a (purgatóriumban lévő) lelkeknek nem a kulcsok hatalmával ad elengedést, (amivel (ott) nem rendelkezik), hanem közbenjáró könyörgés által. </a:t>
            </a:r>
          </a:p>
          <a:p>
            <a:pPr lvl="0"/>
            <a:r>
              <a:rPr lang="hu-HU" dirty="0"/>
              <a:t>Emberi balgaságot hirdetnek, amikor azt mondják, hogy mihelyt a ládába dobott pénz megcsörren, a lélek azonnal a mennybe száll. </a:t>
            </a:r>
          </a:p>
          <a:p>
            <a:pPr lvl="0"/>
            <a:r>
              <a:rPr lang="hu-HU" dirty="0"/>
              <a:t>Csak annyi bizonyos, hogy a ládában megcsörrenő pénz által nagyra nőhet a haszonlesés és a kapzsiság. Az egyház közbenjáró szolgálatának eredményessége azonban egyedül Isten </a:t>
            </a:r>
            <a:r>
              <a:rPr lang="hu-HU" dirty="0" err="1"/>
              <a:t>jótetszésétől</a:t>
            </a:r>
            <a:r>
              <a:rPr lang="hu-HU" dirty="0"/>
              <a:t> függ. </a:t>
            </a:r>
          </a:p>
          <a:p>
            <a:pPr lvl="0"/>
            <a:r>
              <a:rPr lang="hu-HU" dirty="0"/>
              <a:t>Ki tudja, hogy vágyódik-e minden purgatóriumban lévő lélek arra, hogy őt onnan kiváltsák? A legenda szerint sem </a:t>
            </a:r>
            <a:r>
              <a:rPr lang="hu-HU" dirty="0" err="1"/>
              <a:t>Szeverinusz</a:t>
            </a:r>
            <a:r>
              <a:rPr lang="hu-HU" dirty="0"/>
              <a:t>, </a:t>
            </a:r>
            <a:r>
              <a:rPr lang="hu-HU" dirty="0" err="1"/>
              <a:t>sem</a:t>
            </a:r>
            <a:r>
              <a:rPr lang="hu-HU" dirty="0"/>
              <a:t> </a:t>
            </a:r>
            <a:r>
              <a:rPr lang="hu-HU" dirty="0" err="1"/>
              <a:t>Paszkálisz</a:t>
            </a:r>
            <a:r>
              <a:rPr lang="hu-HU" dirty="0"/>
              <a:t> (pápák) nem igényelték ezt. </a:t>
            </a:r>
          </a:p>
          <a:p>
            <a:pPr lvl="0"/>
            <a:r>
              <a:rPr lang="hu-HU" dirty="0"/>
              <a:t>Senki sem biztos a maga töredelmének valódisága felöl, még kevésbé a következmény: a teljes elengedés felől. </a:t>
            </a:r>
          </a:p>
          <a:p>
            <a:pPr lvl="0"/>
            <a:r>
              <a:rPr lang="hu-HU" dirty="0"/>
              <a:t>Amilyen ritka az igazán bűnbánó ember, épp olyan ritka az igazán elengedést nyerő, vagyis nagyon ritka. </a:t>
            </a:r>
          </a:p>
          <a:p>
            <a:pPr lvl="0"/>
            <a:r>
              <a:rPr lang="hu-HU" dirty="0"/>
              <a:t>Örök büntetést kapnak tanítóikkal együtt, akik a búcsúcédulákkal biztonságban hiszik magukat az üdvösségük dolgában. </a:t>
            </a:r>
          </a:p>
          <a:p>
            <a:pPr lvl="0"/>
            <a:r>
              <a:rPr lang="hu-HU" dirty="0"/>
              <a:t>Nagyon kell óvakodnunk azoktól, akik azt mondják, hogy a pápának azok az elengedései (azaz búcsúi) Istennek ama fölbecsülhetetlen ajándék, amely által rendbe jön az ember dolga Istennel. </a:t>
            </a:r>
          </a:p>
          <a:p>
            <a:pPr lvl="0"/>
            <a:r>
              <a:rPr lang="hu-HU" dirty="0"/>
              <a:t>Ugyanis a búcsúnak ez a kegyelme csak a bűnbánat szentségével (és) ember által kiszabott </a:t>
            </a:r>
            <a:r>
              <a:rPr lang="hu-HU" dirty="0" err="1"/>
              <a:t>jóvátevő</a:t>
            </a:r>
            <a:r>
              <a:rPr lang="hu-HU" dirty="0"/>
              <a:t> bűnhődésre vonatkozik. </a:t>
            </a:r>
          </a:p>
          <a:p>
            <a:pPr lvl="0"/>
            <a:r>
              <a:rPr lang="hu-HU" dirty="0"/>
              <a:t>Nem keresztyénséget prédikálnak, akik azt tanítják, hogy aki lelkeket akar kiváltani vagy gyónási kiváltságot vásárolni, annak nincs szüksége töredelemre. </a:t>
            </a:r>
          </a:p>
          <a:p>
            <a:pPr lvl="0"/>
            <a:r>
              <a:rPr lang="hu-HU" dirty="0"/>
              <a:t>Minden igazán szívén talált keresztyén részesül a bűnhődésnek és a vétkességnek teljes elengedésében búcsúcédula nélkül is. </a:t>
            </a:r>
          </a:p>
          <a:p>
            <a:pPr lvl="0"/>
            <a:r>
              <a:rPr lang="hu-HU" dirty="0"/>
              <a:t>Aki csak igazi keresztyén, akár élő, akár halott, az részese Krisztus és az anyaszentegyház minden kincsének, s ezt Isten adta néki, búcsúcédula nélkül is. </a:t>
            </a:r>
          </a:p>
          <a:p>
            <a:pPr lvl="0"/>
            <a:r>
              <a:rPr lang="hu-HU" dirty="0"/>
              <a:t>A (bűnhődés) pápai elengedését és a (kegyelemben) részesítést mégsem szabad semmiképpen sem megvetni, mert az (mint mondtam) az isteni elengedés kinyilvánítása. </a:t>
            </a:r>
          </a:p>
          <a:p>
            <a:pPr lvl="0"/>
            <a:r>
              <a:rPr lang="hu-HU" dirty="0"/>
              <a:t>A legképzettebb teológusnak is igen nehéz egyszerre megtapasztalnia a nép előtt a bőséges búcsút és az igaz töredelmet. </a:t>
            </a:r>
          </a:p>
          <a:p>
            <a:pPr lvl="0"/>
            <a:r>
              <a:rPr lang="hu-HU" dirty="0"/>
              <a:t>Az igazi töredelem keresi és szereti a bűnhődést, viszont a búcsú bősége elkényelmesít és a bűnhődést gyűlöletessé teszi, legalábbis esetenként. </a:t>
            </a:r>
          </a:p>
          <a:p>
            <a:pPr lvl="0"/>
            <a:r>
              <a:rPr lang="hu-HU" dirty="0"/>
              <a:t>Óvatosan kell az apostoli (azaz pápai) búcsút prédikálni, nehogy a nép félreértse és elébe helyezze azt a szeretet jócselekedeteinek. </a:t>
            </a:r>
          </a:p>
          <a:p>
            <a:pPr lvl="0"/>
            <a:r>
              <a:rPr lang="hu-HU" dirty="0"/>
              <a:t>Arra kell tanítani a keresztyéneket, hogy a pápa véleménye szerint a búcsúvásárlás semmilyen tekintetben nem állítható egy sorba az irgalmasság cselekedeteivel. </a:t>
            </a:r>
          </a:p>
          <a:p>
            <a:pPr lvl="0"/>
            <a:r>
              <a:rPr lang="hu-HU" dirty="0"/>
              <a:t>Arra kell tanítani a keresztényeket, hogy jobb dolgot tesz, aki a szegénynek ad, vagy a rászorulónak kölcsönöz, mint hogyha búcsút vásárol. </a:t>
            </a:r>
          </a:p>
          <a:p>
            <a:pPr lvl="0"/>
            <a:r>
              <a:rPr lang="hu-HU" dirty="0"/>
              <a:t>Ugyanis a szeretet cselekedete által nő a szeretet és javul az ember, de a búcsú által nem lesz jobb, csak a bűnhődéstől mentesebb. </a:t>
            </a:r>
          </a:p>
          <a:p>
            <a:pPr lvl="0"/>
            <a:r>
              <a:rPr lang="hu-HU" dirty="0"/>
              <a:t>Arra kell tanítani a keresztyéneket, hogy aki látja a rászorulót és azt elhanyagolva búcsúra költ, az nem a pápa elengedését szerzi meg, hanem Isten rosszallását. </a:t>
            </a:r>
          </a:p>
          <a:p>
            <a:pPr lvl="0"/>
            <a:r>
              <a:rPr lang="hu-HU" dirty="0"/>
              <a:t>Arra kell tanítani a keresztyéneket, hogy - hacsak nem dúskálnak a fölöslegben - mindazt, ami az élet fönntartásához szükséges, tartsák kötelességüknek </a:t>
            </a:r>
            <a:r>
              <a:rPr lang="hu-HU" dirty="0" err="1"/>
              <a:t>házuknépe</a:t>
            </a:r>
            <a:r>
              <a:rPr lang="hu-HU" dirty="0"/>
              <a:t> javára fordítani és semmiképp se pazarolják búcsúkra. </a:t>
            </a:r>
          </a:p>
          <a:p>
            <a:pPr lvl="0"/>
            <a:r>
              <a:rPr lang="hu-HU" dirty="0"/>
              <a:t>Arra kell tanítani a keresztyéneket, hogy a búcsúvásárlás nem parancsolat, hanem szabad döntés dolga. </a:t>
            </a:r>
          </a:p>
          <a:p>
            <a:pPr lvl="0"/>
            <a:r>
              <a:rPr lang="hu-HU" dirty="0"/>
              <a:t>Arra kell tanítani a keresztyéneket, hogy a pápa a búcsúban való részesítéssel inkább az őérte való áhítatos imádkozást akarja elérni sem mint a készpénzt, mert az előbbire nagyobb szüksége van. </a:t>
            </a:r>
          </a:p>
          <a:p>
            <a:pPr lvl="0"/>
            <a:r>
              <a:rPr lang="hu-HU" dirty="0"/>
              <a:t>Arra kell tanítani a keresztyéneket, hogy a pápa búcsúi akkor hasznosak, ha nem beléjük vetjük bizalmunkat. Viszont nagyon ártalmasak, ha általuk elvész az istenfélelmünk. </a:t>
            </a:r>
          </a:p>
          <a:p>
            <a:pPr lvl="0"/>
            <a:r>
              <a:rPr lang="hu-HU" dirty="0"/>
              <a:t>Arra kell tanítani a keresztyéneket, hogy ha a pápa tudna a búcsúhirdetők zsarolásairól, azt akarná, hogy inkább égjen porig Szent Péter bazilikája, mint azt, hogy juhainak bőréből, húsából és csontjából épüljön fel. </a:t>
            </a:r>
          </a:p>
          <a:p>
            <a:pPr lvl="0"/>
            <a:r>
              <a:rPr lang="hu-HU" dirty="0"/>
              <a:t>Arra kell tanítani a keresztyéneket, hogy a pápa, ha szükséges volna, kész lenne (ahogy illik) még Szent Péter bazilikájának eladása árán is saját pénzéből segíteni azokat, akiknek legtöbbjétől némely búcsúhirdetők kicsalják a pénzüket. </a:t>
            </a:r>
          </a:p>
          <a:p>
            <a:pPr lvl="0"/>
            <a:r>
              <a:rPr lang="hu-HU" dirty="0"/>
              <a:t>Hiábavaló a búcsúcédulák alapján bízni az üdvösségben, még ha a búcsúmegbízott, sőt akár a pápa a saját lelkével kezeskednék is érte. </a:t>
            </a:r>
          </a:p>
          <a:p>
            <a:pPr lvl="0"/>
            <a:r>
              <a:rPr lang="hu-HU" dirty="0"/>
              <a:t>Krisztus és a pápa ellenségei azok, akik a búcsú hirdetése miatt Isten igéjét más templomokban teljesen elnémítják. </a:t>
            </a:r>
          </a:p>
          <a:p>
            <a:pPr lvl="0"/>
            <a:r>
              <a:rPr lang="hu-HU" dirty="0"/>
              <a:t>Jogsérelem éri Isten igéjét, ha ugyanabban a prédikációban ugyanannyi vagy több időt szentelünk a búcsúnak, mint Isten igéje hirdetésének. </a:t>
            </a:r>
          </a:p>
          <a:p>
            <a:pPr lvl="0"/>
            <a:r>
              <a:rPr lang="hu-HU" dirty="0"/>
              <a:t>A pápa gondolata szükségképpen az, hogy ha a csekély értékű búcsút egy haranggal, egy díszfelvonulással és egy szertartással ünneplik, akkor az evangéliumot, ami a legnagyobb dolog, száz haranggal, száz díszfelvonulással, száz szertartással kell hirdetni. </a:t>
            </a:r>
          </a:p>
          <a:p>
            <a:pPr lvl="0"/>
            <a:r>
              <a:rPr lang="hu-HU" dirty="0"/>
              <a:t>Az egyház kincse, amelyből a pápa a búcsú nincs eléggé megnevezve, és Krisztus nép is ismeri azt. </a:t>
            </a:r>
          </a:p>
          <a:p>
            <a:pPr lvl="0"/>
            <a:r>
              <a:rPr lang="hu-HU" dirty="0"/>
              <a:t>Nyilvánvaló, hogy itt nem mulandó javakról van szó, mert azokat sok egyházi szónok nem egykönnyen osztogatja, hanem inkább gyűjti. </a:t>
            </a:r>
          </a:p>
          <a:p>
            <a:pPr lvl="0"/>
            <a:r>
              <a:rPr lang="hu-HU" dirty="0"/>
              <a:t>De nem is Krisztus és a szentek érdemeiről van szó, hiszen azok mindenkor, a pápa közreműködése nélkül is, munkálják a belső ember számára a kegyelmet, a külső ember számára pedig a keresztet, a halált és a poklot. </a:t>
            </a:r>
          </a:p>
          <a:p>
            <a:pPr lvl="0"/>
            <a:r>
              <a:rPr lang="hu-HU" dirty="0"/>
              <a:t>Szent Lőrinc ugyan azt mondta, hogy az egyház kincse a szegények, de ő korának szokásos kifejezésével élt. </a:t>
            </a:r>
          </a:p>
          <a:p>
            <a:pPr lvl="0"/>
            <a:r>
              <a:rPr lang="hu-HU" dirty="0"/>
              <a:t>Nem vakmerőség kimondani, hogy az egyház kincse: az egyház kulcsai (melyeket Krisztus érdeméért kapott). </a:t>
            </a:r>
          </a:p>
          <a:p>
            <a:pPr lvl="0"/>
            <a:r>
              <a:rPr lang="hu-HU" dirty="0"/>
              <a:t>Világos ugyanis, hogy a bűnhődés elengedésére és a (meghatározott) esetekre (vonatkozóan) elegendő a pápának a saját hatalma. </a:t>
            </a:r>
          </a:p>
          <a:p>
            <a:pPr lvl="0"/>
            <a:r>
              <a:rPr lang="hu-HU" dirty="0"/>
              <a:t>Az egyház kincse valójában Isten dicsőségének és kegyelmének szent evangéliuma (örömhíre). De ezt méltán igen gyűlölik, mert elsőkből utolsókká tesz. </a:t>
            </a:r>
          </a:p>
          <a:p>
            <a:pPr lvl="0"/>
            <a:r>
              <a:rPr lang="hu-HU" dirty="0"/>
              <a:t>De ezt méltán igen gyűlölik, mert elsőkből utolsókká tesz. </a:t>
            </a:r>
          </a:p>
          <a:p>
            <a:pPr lvl="0"/>
            <a:r>
              <a:rPr lang="hu-HU" dirty="0"/>
              <a:t>A búcsúk kincsét viszont igen kedvelik, mert utolsókból elsőkké tesz. </a:t>
            </a:r>
          </a:p>
          <a:p>
            <a:pPr lvl="0"/>
            <a:r>
              <a:rPr lang="hu-HU" dirty="0"/>
              <a:t>Az evangélium kincse olyan háló, amellyel egykor az anyagi javak embereit halászták. </a:t>
            </a:r>
          </a:p>
          <a:p>
            <a:pPr lvl="0"/>
            <a:r>
              <a:rPr lang="hu-HU" dirty="0"/>
              <a:t>A búcsú kincse pedig olyan háló, amellyel ma az emberek anyagi javait halásszák. </a:t>
            </a:r>
          </a:p>
          <a:p>
            <a:pPr lvl="0"/>
            <a:r>
              <a:rPr lang="hu-HU" dirty="0"/>
              <a:t>A búcsú, amiről a búcsúhirdetők azt hirdetik, hogy a legnagyobb áldás, - valóban az, de a kereset szempontjából. </a:t>
            </a:r>
          </a:p>
          <a:p>
            <a:pPr lvl="0"/>
            <a:r>
              <a:rPr lang="hu-HU" dirty="0"/>
              <a:t>Valójában azonban a búcsú az Isten kegyelméhez és a kereszt jóságához mérten a legeslegkisebb dolog. </a:t>
            </a:r>
          </a:p>
          <a:p>
            <a:pPr lvl="0"/>
            <a:r>
              <a:rPr lang="hu-HU" dirty="0"/>
              <a:t>A püspökök és a lelkipásztorok (jogilag) kötelesek az apostoli búcsú hirdetőit teljes tisztelettel fogadni, </a:t>
            </a:r>
          </a:p>
          <a:p>
            <a:pPr lvl="0"/>
            <a:r>
              <a:rPr lang="hu-HU" dirty="0"/>
              <a:t>arra, hogy ezek ne a maguk álmait hirdessék a pápa megbízása helyett. </a:t>
            </a:r>
          </a:p>
          <a:p>
            <a:pPr lvl="0"/>
            <a:r>
              <a:rPr lang="hu-HU" dirty="0"/>
              <a:t>Aki az apostoli búcsú igazsága ellen szól, kiátkozást és gyalázatot érdemel, </a:t>
            </a:r>
          </a:p>
          <a:p>
            <a:pPr lvl="0"/>
            <a:r>
              <a:rPr lang="hu-HU" dirty="0"/>
              <a:t>de áldott, aki gondosan eljár a búcsúhirdető szavainak önkénye és önfejűsége ellen. </a:t>
            </a:r>
          </a:p>
          <a:p>
            <a:pPr lvl="0"/>
            <a:r>
              <a:rPr lang="hu-HU" dirty="0"/>
              <a:t>Ahogy a pápa is joggal sújt le villámával azokra, akik a búcsú ügyben bármi módon csalást követnek el, </a:t>
            </a:r>
          </a:p>
          <a:p>
            <a:pPr lvl="0"/>
            <a:r>
              <a:rPr lang="hu-HU" dirty="0"/>
              <a:t>de sokkal inkább készül villámával lesújtani azokra, akik a búcsúk ürügyén a szent szeretet és a való igazság kijátszásán mesterkednek. </a:t>
            </a:r>
          </a:p>
          <a:p>
            <a:pPr lvl="0"/>
            <a:r>
              <a:rPr lang="hu-HU" dirty="0"/>
              <a:t>Őrültség azt vélni, hogy a pápai búcsúk akkorák, hogy feloldozhatják az embert, még ha valaki képtelenséget mondva - az Istenszülő (Máriát) erőszakolta volna is meg. </a:t>
            </a:r>
          </a:p>
          <a:p>
            <a:pPr lvl="0"/>
            <a:r>
              <a:rPr lang="hu-HU" dirty="0"/>
              <a:t>Ellenkezőleg azt állítjuk, hogy a pápai búcsúk a vétkesség tekintetében a búcsú alá eső legkisebb bűnöket sem vehetik el. </a:t>
            </a:r>
          </a:p>
          <a:p>
            <a:pPr lvl="0"/>
            <a:r>
              <a:rPr lang="hu-HU" dirty="0"/>
              <a:t>Az a szóbeszéd, hogy maga Szent Péter sem adhatna nagyobb kegyelmet, ha ő volna most a pápa - káromlás Szent Péter és a pápa ellen. </a:t>
            </a:r>
          </a:p>
          <a:p>
            <a:pPr lvl="0"/>
            <a:r>
              <a:rPr lang="hu-HU" dirty="0"/>
              <a:t>Ellenkezőleg azt állítjuk, hogy neki is és bármelyik pápának is nagyobb erői vannak, tudniillik az evangélium, a gyógyítások kegyelmi ajándékai stb. 1Korinthus 12,9-10. szerint. </a:t>
            </a:r>
          </a:p>
          <a:p>
            <a:pPr lvl="0"/>
            <a:r>
              <a:rPr lang="hu-HU" dirty="0"/>
              <a:t>Káromlást szól, aki azt állítja, hogy a pápai címerrel ellátva felállított kereszt felér Krisztus keresztjével. </a:t>
            </a:r>
          </a:p>
          <a:p>
            <a:pPr lvl="0"/>
            <a:r>
              <a:rPr lang="hu-HU" dirty="0"/>
              <a:t>Számot fognak adni azok a püspökök, lelkészek és teológusok, akik tűrik, hogy ilyesmiket prédikáljanak a népnek. </a:t>
            </a:r>
          </a:p>
          <a:p>
            <a:pPr lvl="0"/>
            <a:r>
              <a:rPr lang="hu-HU" dirty="0"/>
              <a:t>A búcsúról való ilyen önkényes prédikálás azt eredményezi, hogy a tudós férfiaknak sem könnyű a pápa tekintélyét megvédeni a rágalmaktól, vagy éppen az egyszerű hívek fortélyos kérdéseitől. </a:t>
            </a:r>
          </a:p>
          <a:p>
            <a:pPr lvl="0"/>
            <a:r>
              <a:rPr lang="hu-HU" dirty="0"/>
              <a:t>Például: Miért nem üríti ki a pápa a purgatóriumot szentséges szeretetből és a lelkek oly nagy szüksége miatt, ami minden indíték közt a legigazságosabb - ha számtalan lelket kivált a (Szent Péter) bazilika építésére adott szennyes pénzért, ami igen jelentéktelen indíték erre? </a:t>
            </a:r>
          </a:p>
          <a:p>
            <a:pPr lvl="0"/>
            <a:r>
              <a:rPr lang="hu-HU" dirty="0"/>
              <a:t>Továbbá: Miért vannak még mindig halotti misék és évforduló ünnepek a lelkekért, és miért nem adják vissza, vagy miért nem engedik visszavenni a halottakért tett adományokat, ha a kiváltottakért való imádság immár a búcsúcédula révén feleslegessé és jogtalanná vált? </a:t>
            </a:r>
          </a:p>
          <a:p>
            <a:pPr lvl="0"/>
            <a:r>
              <a:rPr lang="hu-HU" dirty="0"/>
              <a:t>Továbbá: Miféle újfajta kegyelme Istennek és a pápának az, hogy megengedik, hogy egy istentelen és gonosz ember pénzért kiváltson egy kegyes és istenszerető lelket, viszont azt a kegyes és kedves lelket nem váltják ki ingyen szeretetből, saját rászorultsága miatt? </a:t>
            </a:r>
          </a:p>
          <a:p>
            <a:pPr lvl="0"/>
            <a:r>
              <a:rPr lang="hu-HU" dirty="0"/>
              <a:t>Továbbá: A bűnhődésre vonatkozó egyházjogi előírások ténylegesen és mint régóta nem alkalmazottak, magukban érvénytelenek és halottak. Miért történik a tőlük való mentesítés pénzzel, búcsúk engedélyezésével, mintha érvényesek és hatályosak volnának? </a:t>
            </a:r>
          </a:p>
          <a:p>
            <a:pPr lvl="0"/>
            <a:r>
              <a:rPr lang="hu-HU" dirty="0"/>
              <a:t>Továbbá: Miért nem építi föl a pápa - akinek vagyona ma felülmúlja a dúsgazdag (ókori) </a:t>
            </a:r>
            <a:r>
              <a:rPr lang="hu-HU" dirty="0" err="1"/>
              <a:t>Crassusok</a:t>
            </a:r>
            <a:r>
              <a:rPr lang="hu-HU" dirty="0"/>
              <a:t> kincsét is - Szent Péternek legalább azt az egy bazilikát inkább a maga pénzéből, mint szegény híveiéből? </a:t>
            </a:r>
          </a:p>
          <a:p>
            <a:pPr lvl="0"/>
            <a:r>
              <a:rPr lang="hu-HU" dirty="0"/>
              <a:t>Továbbá: Mit enged el vagy mit nyújt a pápa azoknak, akik a tökéletes töredelem által jogosultak a teljes elengedésre és (kegyelemben) részesítésre? </a:t>
            </a:r>
          </a:p>
          <a:p>
            <a:pPr lvl="0"/>
            <a:r>
              <a:rPr lang="hu-HU" dirty="0"/>
              <a:t>Továbbá: Miből lenne nagyobb haszna az egy háznak, mint abból, ha a pápa - amit most csak egyszer tesz meg - naponta százszor osztana elengedést és (kegyelemben) részesítést a hívek bármelyikének? </a:t>
            </a:r>
          </a:p>
          <a:p>
            <a:pPr lvl="0"/>
            <a:r>
              <a:rPr lang="hu-HU" dirty="0"/>
              <a:t>Mivel a pápa a lelkek üdvét inkább a búcsúk által keresi, mint a pénz által, miért szünteti meg a már régebben engedélyezett búcsúcédulákat és búcsúkat, mikor azok ugyanolyan hatásosak? </a:t>
            </a:r>
          </a:p>
          <a:p>
            <a:pPr lvl="0"/>
            <a:r>
              <a:rPr lang="hu-HU" dirty="0"/>
              <a:t>Ha az egyszerű híveknek aggályos érveit puszta hatalommal elnyomjuk és nem értelmes megválaszolással oldjuk fel, azzal az egyházat és a pápát ellenségeik előtt nevetségessé, a keresztyéneket pedig szerencsétlenné tesszük. </a:t>
            </a:r>
          </a:p>
          <a:p>
            <a:pPr lvl="0"/>
            <a:r>
              <a:rPr lang="hu-HU" dirty="0"/>
              <a:t>Ha tehát a búcsúkat a pápa lelkületének és gondolatának megfelelően hirdetnék, könnyű volna felelni mindezekre (a kérdésekre), sőt fel sem merülnének. </a:t>
            </a:r>
          </a:p>
          <a:p>
            <a:pPr lvl="0"/>
            <a:r>
              <a:rPr lang="hu-HU" dirty="0"/>
              <a:t>Távozzanak tehát azok a próféták, akik azt mondják Krisztus népének: "Béke, </a:t>
            </a:r>
            <a:r>
              <a:rPr lang="hu-HU" dirty="0" err="1"/>
              <a:t>béke</a:t>
            </a:r>
            <a:r>
              <a:rPr lang="hu-HU" dirty="0"/>
              <a:t>." - de nincs béke! (Ezékiel 13,10.16). </a:t>
            </a:r>
          </a:p>
          <a:p>
            <a:pPr lvl="0"/>
            <a:r>
              <a:rPr lang="hu-HU" dirty="0"/>
              <a:t>Tegyék jól a dolgukat azok a próféták, akik azt mondják Krisztus népének: "Kereszt, </a:t>
            </a:r>
            <a:r>
              <a:rPr lang="hu-HU" dirty="0" err="1"/>
              <a:t>kereszt</a:t>
            </a:r>
            <a:r>
              <a:rPr lang="hu-HU" dirty="0"/>
              <a:t>!" - de nincs kereszt! </a:t>
            </a:r>
          </a:p>
          <a:p>
            <a:pPr lvl="0"/>
            <a:r>
              <a:rPr lang="hu-HU" dirty="0"/>
              <a:t>Buzdítsuk azért a keresztyéneket, hogy fejüket: Krisztust, bűnhődésen, halálon és poklon át is követni igyekezzenek, </a:t>
            </a:r>
          </a:p>
          <a:p>
            <a:pPr lvl="0"/>
            <a:r>
              <a:rPr lang="hu-HU" dirty="0"/>
              <a:t>és abban bízzanak, hogy inkább sok szorongattatáson át, mintsem a béke biztonságán át jutnak be a mennybe (ApCsel 17,22). </a:t>
            </a:r>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Melachton</a:t>
            </a:r>
            <a:r>
              <a:rPr lang="hu-HU" dirty="0" smtClean="0"/>
              <a:t> Fülöp</a:t>
            </a:r>
            <a:endParaRPr lang="hu-HU" dirty="0"/>
          </a:p>
        </p:txBody>
      </p:sp>
      <p:pic>
        <p:nvPicPr>
          <p:cNvPr id="15362" name="Picture 2" descr="C:\Documents and Settings\Rendszergazda\Asztal\reformáció 2014 képek\MELANCHT.JPG"/>
          <p:cNvPicPr>
            <a:picLocks noGrp="1" noChangeAspect="1" noChangeArrowheads="1"/>
          </p:cNvPicPr>
          <p:nvPr>
            <p:ph idx="1"/>
          </p:nvPr>
        </p:nvPicPr>
        <p:blipFill>
          <a:blip r:embed="rId2"/>
          <a:srcRect/>
          <a:stretch>
            <a:fillRect/>
          </a:stretch>
        </p:blipFill>
        <p:spPr bwMode="auto">
          <a:xfrm>
            <a:off x="2788787" y="1600200"/>
            <a:ext cx="3566425" cy="452596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785786" y="428605"/>
            <a:ext cx="7672414" cy="1285883"/>
          </a:xfrm>
        </p:spPr>
        <p:txBody>
          <a:bodyPr/>
          <a:lstStyle/>
          <a:p>
            <a:r>
              <a:rPr lang="hu-HU" dirty="0" smtClean="0"/>
              <a:t>Zwingli Ulrich</a:t>
            </a:r>
            <a:endParaRPr lang="hu-HU" dirty="0"/>
          </a:p>
        </p:txBody>
      </p:sp>
      <p:sp>
        <p:nvSpPr>
          <p:cNvPr id="6" name="Alcím 5"/>
          <p:cNvSpPr>
            <a:spLocks noGrp="1"/>
          </p:cNvSpPr>
          <p:nvPr>
            <p:ph type="subTitle" idx="1"/>
          </p:nvPr>
        </p:nvSpPr>
        <p:spPr/>
        <p:txBody>
          <a:bodyPr/>
          <a:lstStyle/>
          <a:p>
            <a:endParaRPr lang="hu-HU"/>
          </a:p>
        </p:txBody>
      </p:sp>
      <p:pic>
        <p:nvPicPr>
          <p:cNvPr id="12290" name="Picture 2" descr="C:\Documents and Settings\Rendszergazda\Asztal\reformáció 2014 képek\zwingli.jpg"/>
          <p:cNvPicPr>
            <a:picLocks noGrp="1" noChangeAspect="1" noChangeArrowheads="1"/>
          </p:cNvPicPr>
          <p:nvPr>
            <p:ph idx="4294967295"/>
          </p:nvPr>
        </p:nvPicPr>
        <p:blipFill>
          <a:blip r:embed="rId2"/>
          <a:srcRect/>
          <a:stretch>
            <a:fillRect/>
          </a:stretch>
        </p:blipFill>
        <p:spPr bwMode="auto">
          <a:xfrm>
            <a:off x="2340000" y="1800225"/>
            <a:ext cx="4937125" cy="300037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Kálvin János</a:t>
            </a:r>
            <a:endParaRPr lang="hu-HU" dirty="0"/>
          </a:p>
        </p:txBody>
      </p:sp>
      <p:pic>
        <p:nvPicPr>
          <p:cNvPr id="13314" name="Picture 2" descr="C:\Documents and Settings\Rendszergazda\Asztal\reformáció 2014 képek\kálvin.jpg"/>
          <p:cNvPicPr>
            <a:picLocks noGrp="1" noChangeAspect="1" noChangeArrowheads="1"/>
          </p:cNvPicPr>
          <p:nvPr>
            <p:ph idx="1"/>
          </p:nvPr>
        </p:nvPicPr>
        <p:blipFill>
          <a:blip r:embed="rId2"/>
          <a:srcRect/>
          <a:stretch>
            <a:fillRect/>
          </a:stretch>
        </p:blipFill>
        <p:spPr bwMode="auto">
          <a:xfrm>
            <a:off x="2448000" y="1800000"/>
            <a:ext cx="4460558" cy="452056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Dévai Bíró Mátyás bírái előtt</a:t>
            </a:r>
            <a:endParaRPr lang="hu-HU" dirty="0"/>
          </a:p>
        </p:txBody>
      </p:sp>
      <p:pic>
        <p:nvPicPr>
          <p:cNvPr id="14338" name="Picture 2" descr="C:\Documents and Settings\Rendszergazda\Asztal\reformáció 2014 képek\dévai.jpg"/>
          <p:cNvPicPr>
            <a:picLocks noGrp="1" noChangeAspect="1" noChangeArrowheads="1"/>
          </p:cNvPicPr>
          <p:nvPr>
            <p:ph idx="1"/>
          </p:nvPr>
        </p:nvPicPr>
        <p:blipFill>
          <a:blip r:embed="rId2"/>
          <a:srcRect/>
          <a:stretch>
            <a:fillRect/>
          </a:stretch>
        </p:blipFill>
        <p:spPr bwMode="auto">
          <a:xfrm>
            <a:off x="2520000" y="1800000"/>
            <a:ext cx="4259580" cy="388810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28596" y="357166"/>
            <a:ext cx="8258204" cy="6072230"/>
          </a:xfrm>
        </p:spPr>
        <p:txBody>
          <a:bodyPr>
            <a:noAutofit/>
          </a:bodyPr>
          <a:lstStyle/>
          <a:p>
            <a:pPr algn="ctr">
              <a:buNone/>
            </a:pPr>
            <a:r>
              <a:rPr lang="hu-HU" sz="4800" b="1" dirty="0">
                <a:solidFill>
                  <a:srgbClr val="FF0000"/>
                </a:solidFill>
                <a:latin typeface="Times New Roman" pitchFamily="18" charset="0"/>
                <a:cs typeface="Times New Roman" pitchFamily="18" charset="0"/>
              </a:rPr>
              <a:t>m</a:t>
            </a:r>
            <a:r>
              <a:rPr lang="hu-HU" sz="4800" b="1" dirty="0" smtClean="0">
                <a:solidFill>
                  <a:srgbClr val="FF0000"/>
                </a:solidFill>
                <a:latin typeface="Times New Roman" pitchFamily="18" charset="0"/>
                <a:cs typeface="Times New Roman" pitchFamily="18" charset="0"/>
              </a:rPr>
              <a:t>egújult igehirdetés</a:t>
            </a:r>
          </a:p>
          <a:p>
            <a:pPr algn="ctr">
              <a:buNone/>
            </a:pPr>
            <a:r>
              <a:rPr lang="hu-HU" sz="3800" b="1" dirty="0">
                <a:solidFill>
                  <a:srgbClr val="FF0000"/>
                </a:solidFill>
                <a:latin typeface="Times New Roman" pitchFamily="18" charset="0"/>
                <a:cs typeface="Times New Roman" pitchFamily="18" charset="0"/>
              </a:rPr>
              <a:t>i</a:t>
            </a:r>
            <a:r>
              <a:rPr lang="hu-HU" sz="3800" b="1" dirty="0" smtClean="0">
                <a:solidFill>
                  <a:srgbClr val="FF0000"/>
                </a:solidFill>
                <a:latin typeface="Times New Roman" pitchFamily="18" charset="0"/>
                <a:cs typeface="Times New Roman" pitchFamily="18" charset="0"/>
              </a:rPr>
              <a:t>stentisztelet a hitélet középpontjában</a:t>
            </a:r>
          </a:p>
          <a:p>
            <a:pPr algn="ctr">
              <a:buNone/>
            </a:pPr>
            <a:r>
              <a:rPr lang="hu-HU" sz="4800" b="1" dirty="0" smtClean="0">
                <a:solidFill>
                  <a:srgbClr val="FF0000"/>
                </a:solidFill>
                <a:latin typeface="Times New Roman" pitchFamily="18" charset="0"/>
                <a:cs typeface="Times New Roman" pitchFamily="18" charset="0"/>
              </a:rPr>
              <a:t>IGEHIRDETÉS</a:t>
            </a:r>
          </a:p>
          <a:p>
            <a:pPr algn="ctr">
              <a:buNone/>
            </a:pPr>
            <a:r>
              <a:rPr lang="hu-HU" sz="4800" b="1" dirty="0" smtClean="0">
                <a:solidFill>
                  <a:srgbClr val="FF0000"/>
                </a:solidFill>
                <a:latin typeface="Times New Roman" pitchFamily="18" charset="0"/>
                <a:cs typeface="Times New Roman" pitchFamily="18" charset="0"/>
              </a:rPr>
              <a:t>anyanyelvű istentisztelet </a:t>
            </a:r>
          </a:p>
          <a:p>
            <a:pPr algn="ctr">
              <a:buNone/>
            </a:pPr>
            <a:r>
              <a:rPr lang="hu-HU" sz="4800" b="1" dirty="0">
                <a:solidFill>
                  <a:srgbClr val="FF0000"/>
                </a:solidFill>
                <a:latin typeface="Times New Roman" pitchFamily="18" charset="0"/>
                <a:cs typeface="Times New Roman" pitchFamily="18" charset="0"/>
              </a:rPr>
              <a:t>k</a:t>
            </a:r>
            <a:r>
              <a:rPr lang="hu-HU" sz="4800" b="1" dirty="0" smtClean="0">
                <a:solidFill>
                  <a:srgbClr val="FF0000"/>
                </a:solidFill>
                <a:latin typeface="Times New Roman" pitchFamily="18" charset="0"/>
                <a:cs typeface="Times New Roman" pitchFamily="18" charset="0"/>
              </a:rPr>
              <a:t>ét szín alatti úrvacsora</a:t>
            </a:r>
          </a:p>
          <a:p>
            <a:pPr algn="ctr">
              <a:buNone/>
            </a:pPr>
            <a:r>
              <a:rPr lang="hu-HU" sz="4800" b="1" dirty="0" smtClean="0">
                <a:solidFill>
                  <a:srgbClr val="FF0000"/>
                </a:solidFill>
                <a:latin typeface="Times New Roman" pitchFamily="18" charset="0"/>
                <a:cs typeface="Times New Roman" pitchFamily="18" charset="0"/>
              </a:rPr>
              <a:t>Isten </a:t>
            </a:r>
            <a:r>
              <a:rPr lang="hu-HU" sz="4800" b="1" dirty="0">
                <a:solidFill>
                  <a:srgbClr val="FF0000"/>
                </a:solidFill>
                <a:latin typeface="Times New Roman" pitchFamily="18" charset="0"/>
                <a:cs typeface="Times New Roman" pitchFamily="18" charset="0"/>
              </a:rPr>
              <a:t>i</a:t>
            </a:r>
            <a:r>
              <a:rPr lang="hu-HU" sz="4800" b="1" dirty="0" smtClean="0">
                <a:solidFill>
                  <a:srgbClr val="FF0000"/>
                </a:solidFill>
                <a:latin typeface="Times New Roman" pitchFamily="18" charset="0"/>
                <a:cs typeface="Times New Roman" pitchFamily="18" charset="0"/>
              </a:rPr>
              <a:t>géjéhez való hűség</a:t>
            </a:r>
            <a:endParaRPr lang="hu-HU" sz="4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42844" y="1600200"/>
            <a:ext cx="9001156" cy="4525963"/>
          </a:xfrm>
        </p:spPr>
        <p:txBody>
          <a:bodyPr/>
          <a:lstStyle/>
          <a:p>
            <a:pPr algn="ctr">
              <a:buNone/>
            </a:pPr>
            <a:r>
              <a:rPr lang="hu-HU" dirty="0" smtClean="0"/>
              <a:t>E világ minden ördöge Ha elnyelni akarna, </a:t>
            </a:r>
          </a:p>
          <a:p>
            <a:pPr algn="ctr">
              <a:buNone/>
            </a:pPr>
            <a:r>
              <a:rPr lang="hu-HU" dirty="0" smtClean="0"/>
              <a:t>Minket meg nem rémítene, Mirajtunk nincs hatalma. </a:t>
            </a:r>
          </a:p>
          <a:p>
            <a:pPr algn="ctr">
              <a:buNone/>
            </a:pPr>
            <a:r>
              <a:rPr lang="hu-HU" dirty="0" smtClean="0"/>
              <a:t>E világ ura Gyúljon bosszúra: Nincs ereje már, </a:t>
            </a:r>
          </a:p>
          <a:p>
            <a:pPr algn="ctr">
              <a:buNone/>
            </a:pPr>
            <a:r>
              <a:rPr lang="hu-HU" dirty="0" smtClean="0"/>
              <a:t>Reá ítélet vár, Az ige porba dönti.</a:t>
            </a:r>
            <a:endParaRPr lang="hu-H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EÉK 48.sz.ének</a:t>
            </a:r>
            <a:endParaRPr lang="hu-HU" dirty="0"/>
          </a:p>
        </p:txBody>
      </p:sp>
      <p:pic>
        <p:nvPicPr>
          <p:cNvPr id="18434" name="Picture 2" descr="C:\Documents and Settings\Rendszergazda\Asztal\reformáció 2014 képek\048.jpg"/>
          <p:cNvPicPr>
            <a:picLocks noGrp="1" noChangeAspect="1" noChangeArrowheads="1"/>
          </p:cNvPicPr>
          <p:nvPr>
            <p:ph idx="1"/>
          </p:nvPr>
        </p:nvPicPr>
        <p:blipFill>
          <a:blip r:embed="rId2"/>
          <a:srcRect/>
          <a:stretch>
            <a:fillRect/>
          </a:stretch>
        </p:blipFill>
        <p:spPr bwMode="auto">
          <a:xfrm>
            <a:off x="900000" y="1800000"/>
            <a:ext cx="7211873" cy="340979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214422"/>
            <a:ext cx="8229600" cy="4911741"/>
          </a:xfrm>
        </p:spPr>
        <p:txBody>
          <a:bodyPr>
            <a:normAutofit/>
          </a:bodyPr>
          <a:lstStyle/>
          <a:p>
            <a:pPr algn="ctr">
              <a:buNone/>
            </a:pPr>
            <a:r>
              <a:rPr lang="hu-HU" sz="4400" dirty="0" smtClean="0"/>
              <a:t>Add meg, hogy lássuk a világosságot, </a:t>
            </a:r>
          </a:p>
          <a:p>
            <a:pPr algn="ctr">
              <a:buNone/>
            </a:pPr>
            <a:r>
              <a:rPr lang="hu-HU" sz="4400" dirty="0" smtClean="0"/>
              <a:t>Te szent igédet, az egy igazságot, </a:t>
            </a:r>
          </a:p>
          <a:p>
            <a:pPr algn="ctr">
              <a:buNone/>
            </a:pPr>
            <a:r>
              <a:rPr lang="hu-HU" sz="4400" dirty="0" smtClean="0"/>
              <a:t>A Krisztus Jézust: örök vigasságot </a:t>
            </a:r>
          </a:p>
          <a:p>
            <a:pPr algn="ctr">
              <a:buNone/>
            </a:pPr>
            <a:r>
              <a:rPr lang="hu-HU" sz="4400" dirty="0" smtClean="0"/>
              <a:t>És boldogságot!</a:t>
            </a:r>
            <a:endParaRPr lang="hu-HU" sz="4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000108"/>
            <a:ext cx="8229600" cy="5126055"/>
          </a:xfrm>
        </p:spPr>
        <p:txBody>
          <a:bodyPr>
            <a:normAutofit/>
          </a:bodyPr>
          <a:lstStyle/>
          <a:p>
            <a:pPr algn="ctr">
              <a:buNone/>
            </a:pPr>
            <a:r>
              <a:rPr lang="hu-HU" sz="4400" dirty="0" smtClean="0"/>
              <a:t>Adj igaz hitet a te szent Fiadban, </a:t>
            </a:r>
          </a:p>
          <a:p>
            <a:pPr algn="ctr">
              <a:buNone/>
            </a:pPr>
            <a:r>
              <a:rPr lang="hu-HU" sz="4400" dirty="0" smtClean="0"/>
              <a:t>És jó életet minden </a:t>
            </a:r>
            <a:r>
              <a:rPr lang="hu-HU" sz="4400" dirty="0" err="1" smtClean="0"/>
              <a:t>utainkban</a:t>
            </a:r>
            <a:r>
              <a:rPr lang="hu-HU" sz="4400" dirty="0" smtClean="0"/>
              <a:t>; </a:t>
            </a:r>
          </a:p>
          <a:p>
            <a:pPr algn="ctr">
              <a:buNone/>
            </a:pPr>
            <a:r>
              <a:rPr lang="hu-HU" sz="4400" dirty="0" smtClean="0"/>
              <a:t>Szentlelked által </a:t>
            </a:r>
            <a:r>
              <a:rPr lang="hu-HU" sz="4400" dirty="0" err="1" smtClean="0"/>
              <a:t>vígy</a:t>
            </a:r>
            <a:r>
              <a:rPr lang="hu-HU" sz="4400" dirty="0" smtClean="0"/>
              <a:t> be hajlékodba, </a:t>
            </a:r>
          </a:p>
          <a:p>
            <a:pPr algn="ctr">
              <a:buNone/>
            </a:pPr>
            <a:r>
              <a:rPr lang="hu-HU" sz="4400" dirty="0" smtClean="0"/>
              <a:t>A boldogságba!</a:t>
            </a:r>
            <a:endParaRPr lang="hu-HU" sz="4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0" y="1214422"/>
            <a:ext cx="9144000" cy="4911741"/>
          </a:xfrm>
        </p:spPr>
        <p:txBody>
          <a:bodyPr/>
          <a:lstStyle/>
          <a:p>
            <a:pPr algn="ctr">
              <a:buNone/>
            </a:pPr>
            <a:r>
              <a:rPr lang="hu-HU" sz="4400" dirty="0"/>
              <a:t>D</a:t>
            </a:r>
            <a:r>
              <a:rPr lang="hu-HU" sz="4400" dirty="0" smtClean="0"/>
              <a:t>icsőség néked mennyben, örök Isten, </a:t>
            </a:r>
          </a:p>
          <a:p>
            <a:pPr algn="ctr">
              <a:buNone/>
            </a:pPr>
            <a:r>
              <a:rPr lang="hu-HU" sz="4400" dirty="0" smtClean="0"/>
              <a:t>Ki közénk jöttél a te szent igédben, </a:t>
            </a:r>
          </a:p>
          <a:p>
            <a:pPr algn="ctr">
              <a:buNone/>
            </a:pPr>
            <a:r>
              <a:rPr lang="hu-HU" sz="4400" dirty="0" smtClean="0"/>
              <a:t>Krisztus Jézusban, mi Üdvözítőnkben </a:t>
            </a:r>
          </a:p>
          <a:p>
            <a:pPr algn="ctr">
              <a:buNone/>
            </a:pPr>
            <a:r>
              <a:rPr lang="hu-HU" sz="4400" dirty="0" smtClean="0"/>
              <a:t>És Szentlélekben.</a:t>
            </a:r>
            <a:endParaRPr lang="hu-HU" sz="4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a:xfrm>
            <a:off x="428596" y="1571612"/>
            <a:ext cx="8229600" cy="4525963"/>
          </a:xfrm>
        </p:spPr>
        <p:txBody>
          <a:bodyPr>
            <a:normAutofit/>
          </a:bodyPr>
          <a:lstStyle/>
          <a:p>
            <a:pPr algn="r">
              <a:buNone/>
            </a:pPr>
            <a:endParaRPr lang="hu-HU" sz="2400" dirty="0" smtClean="0">
              <a:latin typeface="Times New Roman" pitchFamily="18" charset="0"/>
              <a:cs typeface="Times New Roman" pitchFamily="18" charset="0"/>
            </a:endParaRPr>
          </a:p>
          <a:p>
            <a:pPr algn="r">
              <a:buNone/>
            </a:pPr>
            <a:endParaRPr lang="hu-HU" sz="2400" dirty="0">
              <a:latin typeface="Times New Roman" pitchFamily="18" charset="0"/>
              <a:cs typeface="Times New Roman" pitchFamily="18" charset="0"/>
            </a:endParaRPr>
          </a:p>
          <a:p>
            <a:pPr algn="r">
              <a:buNone/>
            </a:pPr>
            <a:endParaRPr lang="hu-HU" sz="2400" dirty="0" smtClean="0">
              <a:latin typeface="Times New Roman" pitchFamily="18" charset="0"/>
              <a:cs typeface="Times New Roman" pitchFamily="18" charset="0"/>
            </a:endParaRPr>
          </a:p>
          <a:p>
            <a:pPr algn="r">
              <a:buNone/>
            </a:pPr>
            <a:endParaRPr lang="hu-HU" sz="2400" dirty="0">
              <a:latin typeface="Times New Roman" pitchFamily="18" charset="0"/>
              <a:cs typeface="Times New Roman" pitchFamily="18" charset="0"/>
            </a:endParaRPr>
          </a:p>
          <a:p>
            <a:pPr algn="r">
              <a:buNone/>
            </a:pPr>
            <a:endParaRPr lang="hu-HU" sz="2400" dirty="0" smtClean="0">
              <a:latin typeface="Times New Roman" pitchFamily="18" charset="0"/>
              <a:cs typeface="Times New Roman" pitchFamily="18" charset="0"/>
            </a:endParaRPr>
          </a:p>
          <a:p>
            <a:pPr algn="r">
              <a:buNone/>
            </a:pPr>
            <a:endParaRPr lang="hu-HU" sz="2400" dirty="0" smtClean="0">
              <a:latin typeface="Times New Roman" pitchFamily="18" charset="0"/>
              <a:cs typeface="Times New Roman" pitchFamily="18" charset="0"/>
            </a:endParaRPr>
          </a:p>
          <a:p>
            <a:pPr algn="r">
              <a:buNone/>
            </a:pPr>
            <a:r>
              <a:rPr lang="hu-HU" sz="2400" u="sng" dirty="0" smtClean="0">
                <a:latin typeface="Times New Roman" pitchFamily="18" charset="0"/>
                <a:cs typeface="Times New Roman" pitchFamily="18" charset="0"/>
              </a:rPr>
              <a:t>A prezentációt készítette</a:t>
            </a:r>
            <a:r>
              <a:rPr lang="hu-HU" sz="2400" dirty="0" smtClean="0">
                <a:latin typeface="Times New Roman" pitchFamily="18" charset="0"/>
                <a:cs typeface="Times New Roman" pitchFamily="18" charset="0"/>
              </a:rPr>
              <a:t>: </a:t>
            </a:r>
            <a:endParaRPr lang="hu-HU" sz="2400" dirty="0">
              <a:latin typeface="Times New Roman" pitchFamily="18" charset="0"/>
              <a:cs typeface="Times New Roman" pitchFamily="18" charset="0"/>
            </a:endParaRPr>
          </a:p>
          <a:p>
            <a:pPr marL="0" algn="r">
              <a:buNone/>
            </a:pPr>
            <a:r>
              <a:rPr lang="hu-HU" sz="2400" dirty="0" smtClean="0">
                <a:latin typeface="Times New Roman" pitchFamily="18" charset="0"/>
                <a:cs typeface="Times New Roman" pitchFamily="18" charset="0"/>
              </a:rPr>
              <a:t>Liptákné Gajdács Mária </a:t>
            </a:r>
          </a:p>
          <a:p>
            <a:pPr marL="0" algn="r">
              <a:buNone/>
            </a:pPr>
            <a:r>
              <a:rPr lang="hu-HU" sz="2000" dirty="0" smtClean="0">
                <a:latin typeface="Times New Roman" pitchFamily="18" charset="0"/>
                <a:cs typeface="Times New Roman" pitchFamily="18" charset="0"/>
              </a:rPr>
              <a:t>evangélikus lelkész</a:t>
            </a:r>
          </a:p>
          <a:p>
            <a:pPr algn="r">
              <a:buNone/>
            </a:pPr>
            <a:r>
              <a:rPr lang="hu-HU" sz="2400" dirty="0" smtClean="0">
                <a:latin typeface="Times New Roman" pitchFamily="18" charset="0"/>
                <a:cs typeface="Times New Roman" pitchFamily="18" charset="0"/>
              </a:rPr>
              <a:t>Gerendás, 2014.11.08.</a:t>
            </a:r>
            <a:endParaRPr lang="hu-H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sp>
        <p:nvSpPr>
          <p:cNvPr id="3" name="Tartalom helye 2"/>
          <p:cNvSpPr>
            <a:spLocks noGrp="1"/>
          </p:cNvSpPr>
          <p:nvPr>
            <p:ph idx="1"/>
          </p:nvPr>
        </p:nvSpPr>
        <p:spPr>
          <a:xfrm>
            <a:off x="428596" y="1571612"/>
            <a:ext cx="8229600" cy="4525963"/>
          </a:xfrm>
        </p:spPr>
        <p:txBody>
          <a:bodyPr>
            <a:normAutofit/>
          </a:bodyPr>
          <a:lstStyle/>
          <a:p>
            <a:pPr algn="r">
              <a:buNone/>
            </a:pPr>
            <a:endParaRPr lang="hu-HU" sz="2400" dirty="0" smtClean="0">
              <a:latin typeface="Times New Roman" pitchFamily="18" charset="0"/>
              <a:cs typeface="Times New Roman" pitchFamily="18" charset="0"/>
            </a:endParaRPr>
          </a:p>
          <a:p>
            <a:pPr algn="r">
              <a:buNone/>
            </a:pPr>
            <a:endParaRPr lang="hu-HU" sz="2400" dirty="0">
              <a:latin typeface="Times New Roman" pitchFamily="18" charset="0"/>
              <a:cs typeface="Times New Roman" pitchFamily="18" charset="0"/>
            </a:endParaRPr>
          </a:p>
          <a:p>
            <a:pPr algn="r">
              <a:buNone/>
            </a:pPr>
            <a:endParaRPr lang="hu-HU" sz="2400" dirty="0" smtClean="0">
              <a:latin typeface="Times New Roman" pitchFamily="18" charset="0"/>
              <a:cs typeface="Times New Roman" pitchFamily="18" charset="0"/>
            </a:endParaRPr>
          </a:p>
          <a:p>
            <a:pPr algn="r">
              <a:buNone/>
            </a:pPr>
            <a:endParaRPr lang="hu-HU" sz="2400" dirty="0">
              <a:latin typeface="Times New Roman" pitchFamily="18" charset="0"/>
              <a:cs typeface="Times New Roman" pitchFamily="18" charset="0"/>
            </a:endParaRPr>
          </a:p>
          <a:p>
            <a:pPr algn="r">
              <a:buNone/>
            </a:pPr>
            <a:endParaRPr lang="hu-HU" sz="2400" dirty="0" smtClean="0">
              <a:latin typeface="Times New Roman" pitchFamily="18" charset="0"/>
              <a:cs typeface="Times New Roman" pitchFamily="18" charset="0"/>
            </a:endParaRPr>
          </a:p>
          <a:p>
            <a:pPr algn="r">
              <a:buNone/>
            </a:pPr>
            <a:endParaRPr lang="hu-HU" sz="2400" dirty="0" smtClean="0">
              <a:latin typeface="Times New Roman" pitchFamily="18" charset="0"/>
              <a:cs typeface="Times New Roman" pitchFamily="18" charset="0"/>
            </a:endParaRPr>
          </a:p>
          <a:p>
            <a:pPr algn="r">
              <a:buNone/>
            </a:pPr>
            <a:endParaRPr lang="hu-HU" sz="2400" u="sng" dirty="0" smtClean="0">
              <a:latin typeface="Times New Roman" pitchFamily="18" charset="0"/>
              <a:cs typeface="Times New Roman" pitchFamily="18" charset="0"/>
            </a:endParaRPr>
          </a:p>
          <a:p>
            <a:pPr algn="r">
              <a:buNone/>
            </a:pPr>
            <a:r>
              <a:rPr lang="hu-HU" sz="2400" u="sng" dirty="0" err="1" smtClean="0">
                <a:latin typeface="Times New Roman" pitchFamily="18" charset="0"/>
                <a:cs typeface="Times New Roman" pitchFamily="18" charset="0"/>
              </a:rPr>
              <a:t>Kántorizált</a:t>
            </a:r>
            <a:r>
              <a:rPr lang="hu-HU" sz="2400" dirty="0" smtClean="0">
                <a:latin typeface="Times New Roman" pitchFamily="18" charset="0"/>
                <a:cs typeface="Times New Roman" pitchFamily="18" charset="0"/>
              </a:rPr>
              <a:t>: </a:t>
            </a:r>
            <a:endParaRPr lang="hu-HU" sz="2400" dirty="0">
              <a:latin typeface="Times New Roman" pitchFamily="18" charset="0"/>
              <a:cs typeface="Times New Roman" pitchFamily="18" charset="0"/>
            </a:endParaRPr>
          </a:p>
          <a:p>
            <a:pPr marL="0" algn="r">
              <a:buNone/>
            </a:pPr>
            <a:r>
              <a:rPr lang="hu-HU" sz="2400" dirty="0" smtClean="0">
                <a:latin typeface="Times New Roman" pitchFamily="18" charset="0"/>
                <a:cs typeface="Times New Roman" pitchFamily="18" charset="0"/>
              </a:rPr>
              <a:t>Lipták Márk Róbert </a:t>
            </a:r>
          </a:p>
          <a:p>
            <a:pPr algn="r">
              <a:buNone/>
            </a:pPr>
            <a:endParaRPr lang="hu-H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a:bodyPr>
          <a:lstStyle/>
          <a:p>
            <a:pPr algn="ctr">
              <a:buNone/>
            </a:pPr>
            <a:r>
              <a:rPr lang="hu-HU" sz="8000" b="1" dirty="0" smtClean="0">
                <a:solidFill>
                  <a:srgbClr val="FF0000"/>
                </a:solidFill>
              </a:rPr>
              <a:t>SOLI DEO GLORIA!</a:t>
            </a:r>
            <a:endParaRPr lang="hu-HU" sz="8000" b="1"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42844" y="1428736"/>
            <a:ext cx="8786874" cy="4697427"/>
          </a:xfrm>
        </p:spPr>
        <p:txBody>
          <a:bodyPr/>
          <a:lstStyle/>
          <a:p>
            <a:pPr algn="ctr">
              <a:buNone/>
            </a:pPr>
            <a:r>
              <a:rPr lang="hu-HU" dirty="0" smtClean="0"/>
              <a:t>Az ige kőszálként megáll, Megszégyenül, ki bántja. Velünk az Úr táborba száll, </a:t>
            </a:r>
          </a:p>
          <a:p>
            <a:pPr algn="ctr">
              <a:buNone/>
            </a:pPr>
            <a:r>
              <a:rPr lang="hu-HU" dirty="0" smtClean="0"/>
              <a:t>Szentlelkét ránk bocsátja. </a:t>
            </a:r>
          </a:p>
          <a:p>
            <a:pPr algn="ctr">
              <a:buNone/>
            </a:pPr>
            <a:r>
              <a:rPr lang="hu-HU" dirty="0" smtClean="0"/>
              <a:t>Kincset, életet, Hitvest, gyermeket </a:t>
            </a:r>
          </a:p>
          <a:p>
            <a:pPr algn="ctr">
              <a:buNone/>
            </a:pPr>
            <a:r>
              <a:rPr lang="hu-HU" dirty="0" smtClean="0"/>
              <a:t>Mind elvehetik, Mit ér ez őnekik! </a:t>
            </a:r>
          </a:p>
          <a:p>
            <a:pPr algn="ctr">
              <a:buNone/>
            </a:pPr>
            <a:r>
              <a:rPr lang="hu-HU" dirty="0" smtClean="0"/>
              <a:t>Mienk a menny örökre!</a:t>
            </a:r>
            <a:endParaRPr lang="hu-H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28596" y="357166"/>
            <a:ext cx="8258204" cy="6072230"/>
          </a:xfrm>
        </p:spPr>
        <p:txBody>
          <a:bodyPr>
            <a:noAutofit/>
          </a:bodyPr>
          <a:lstStyle/>
          <a:p>
            <a:pPr algn="ctr">
              <a:buNone/>
            </a:pPr>
            <a:r>
              <a:rPr lang="hu-HU" sz="4800" b="1" dirty="0">
                <a:solidFill>
                  <a:srgbClr val="FF0000"/>
                </a:solidFill>
                <a:latin typeface="Times New Roman" pitchFamily="18" charset="0"/>
                <a:cs typeface="Times New Roman" pitchFamily="18" charset="0"/>
              </a:rPr>
              <a:t>m</a:t>
            </a:r>
            <a:r>
              <a:rPr lang="hu-HU" sz="4800" b="1" dirty="0" smtClean="0">
                <a:solidFill>
                  <a:srgbClr val="FF0000"/>
                </a:solidFill>
                <a:latin typeface="Times New Roman" pitchFamily="18" charset="0"/>
                <a:cs typeface="Times New Roman" pitchFamily="18" charset="0"/>
              </a:rPr>
              <a:t>egújult igehirdetés</a:t>
            </a:r>
          </a:p>
          <a:p>
            <a:pPr algn="ctr">
              <a:buNone/>
            </a:pPr>
            <a:r>
              <a:rPr lang="hu-HU" sz="3600" b="1" dirty="0">
                <a:solidFill>
                  <a:srgbClr val="FF0000"/>
                </a:solidFill>
                <a:latin typeface="Times New Roman" pitchFamily="18" charset="0"/>
                <a:cs typeface="Times New Roman" pitchFamily="18" charset="0"/>
              </a:rPr>
              <a:t>i</a:t>
            </a:r>
            <a:r>
              <a:rPr lang="hu-HU" sz="3600" b="1" dirty="0" smtClean="0">
                <a:solidFill>
                  <a:srgbClr val="FF0000"/>
                </a:solidFill>
                <a:latin typeface="Times New Roman" pitchFamily="18" charset="0"/>
                <a:cs typeface="Times New Roman" pitchFamily="18" charset="0"/>
              </a:rPr>
              <a:t>stentisztelet a hitélet középpontjában</a:t>
            </a:r>
          </a:p>
          <a:p>
            <a:pPr algn="ctr">
              <a:buNone/>
            </a:pPr>
            <a:r>
              <a:rPr lang="hu-HU" sz="8800" b="1" u="sng" dirty="0" smtClean="0">
                <a:solidFill>
                  <a:srgbClr val="FF0000"/>
                </a:solidFill>
                <a:latin typeface="Times New Roman" pitchFamily="18" charset="0"/>
                <a:cs typeface="Times New Roman" pitchFamily="18" charset="0"/>
              </a:rPr>
              <a:t>IGEHIRDETÉS</a:t>
            </a:r>
          </a:p>
          <a:p>
            <a:pPr algn="ctr">
              <a:buNone/>
            </a:pPr>
            <a:r>
              <a:rPr lang="hu-HU" sz="4800" b="1" dirty="0" smtClean="0">
                <a:solidFill>
                  <a:srgbClr val="FF0000"/>
                </a:solidFill>
                <a:latin typeface="Times New Roman" pitchFamily="18" charset="0"/>
                <a:cs typeface="Times New Roman" pitchFamily="18" charset="0"/>
              </a:rPr>
              <a:t>anyanyelvű istentisztelet </a:t>
            </a:r>
          </a:p>
          <a:p>
            <a:pPr algn="ctr">
              <a:buNone/>
            </a:pPr>
            <a:r>
              <a:rPr lang="hu-HU" sz="4800" b="1" dirty="0">
                <a:solidFill>
                  <a:srgbClr val="FF0000"/>
                </a:solidFill>
                <a:latin typeface="Times New Roman" pitchFamily="18" charset="0"/>
                <a:cs typeface="Times New Roman" pitchFamily="18" charset="0"/>
              </a:rPr>
              <a:t>k</a:t>
            </a:r>
            <a:r>
              <a:rPr lang="hu-HU" sz="4800" b="1" dirty="0" smtClean="0">
                <a:solidFill>
                  <a:srgbClr val="FF0000"/>
                </a:solidFill>
                <a:latin typeface="Times New Roman" pitchFamily="18" charset="0"/>
                <a:cs typeface="Times New Roman" pitchFamily="18" charset="0"/>
              </a:rPr>
              <a:t>ét szín alatti úrvacsora</a:t>
            </a:r>
          </a:p>
          <a:p>
            <a:pPr algn="ctr">
              <a:buNone/>
            </a:pPr>
            <a:r>
              <a:rPr lang="hu-HU" sz="4800" b="1" dirty="0" smtClean="0">
                <a:solidFill>
                  <a:srgbClr val="FF0000"/>
                </a:solidFill>
                <a:latin typeface="Times New Roman" pitchFamily="18" charset="0"/>
                <a:cs typeface="Times New Roman" pitchFamily="18" charset="0"/>
              </a:rPr>
              <a:t>Isten </a:t>
            </a:r>
            <a:r>
              <a:rPr lang="hu-HU" sz="4800" b="1" dirty="0">
                <a:solidFill>
                  <a:srgbClr val="FF0000"/>
                </a:solidFill>
                <a:latin typeface="Times New Roman" pitchFamily="18" charset="0"/>
                <a:cs typeface="Times New Roman" pitchFamily="18" charset="0"/>
              </a:rPr>
              <a:t>i</a:t>
            </a:r>
            <a:r>
              <a:rPr lang="hu-HU" sz="4800" b="1" dirty="0" smtClean="0">
                <a:solidFill>
                  <a:srgbClr val="FF0000"/>
                </a:solidFill>
                <a:latin typeface="Times New Roman" pitchFamily="18" charset="0"/>
                <a:cs typeface="Times New Roman" pitchFamily="18" charset="0"/>
              </a:rPr>
              <a:t>géjéhez való hűség</a:t>
            </a:r>
            <a:endParaRPr lang="hu-HU" sz="4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428736"/>
            <a:ext cx="8229600" cy="4697427"/>
          </a:xfrm>
        </p:spPr>
        <p:txBody>
          <a:bodyPr>
            <a:normAutofit/>
          </a:bodyPr>
          <a:lstStyle/>
          <a:p>
            <a:pPr algn="ctr">
              <a:buNone/>
            </a:pPr>
            <a:r>
              <a:rPr lang="hu-HU" sz="5400" dirty="0" smtClean="0">
                <a:latin typeface="Times New Roman" pitchFamily="18" charset="0"/>
                <a:cs typeface="Times New Roman" pitchFamily="18" charset="0"/>
              </a:rPr>
              <a:t>Igehirdető: </a:t>
            </a:r>
          </a:p>
          <a:p>
            <a:pPr algn="ctr">
              <a:buNone/>
            </a:pPr>
            <a:r>
              <a:rPr lang="hu-HU" sz="5400" b="1" dirty="0" smtClean="0">
                <a:latin typeface="Times New Roman" pitchFamily="18" charset="0"/>
                <a:cs typeface="Times New Roman" pitchFamily="18" charset="0"/>
              </a:rPr>
              <a:t>Hajdu Andrea </a:t>
            </a:r>
          </a:p>
          <a:p>
            <a:pPr algn="ctr">
              <a:buNone/>
            </a:pPr>
            <a:r>
              <a:rPr lang="hu-HU" sz="5400" dirty="0" smtClean="0">
                <a:latin typeface="Times New Roman" pitchFamily="18" charset="0"/>
                <a:cs typeface="Times New Roman" pitchFamily="18" charset="0"/>
              </a:rPr>
              <a:t>református lelkész</a:t>
            </a:r>
            <a:endParaRPr lang="hu-HU" sz="5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0" y="285728"/>
            <a:ext cx="8929718" cy="6429420"/>
          </a:xfrm>
        </p:spPr>
        <p:txBody>
          <a:bodyPr>
            <a:normAutofit fontScale="70000" lnSpcReduction="20000"/>
          </a:bodyPr>
          <a:lstStyle/>
          <a:p>
            <a:pPr algn="just">
              <a:buNone/>
            </a:pPr>
            <a:r>
              <a:rPr lang="hu-HU" i="1" dirty="0" smtClean="0">
                <a:latin typeface="Times New Roman" pitchFamily="18" charset="0"/>
                <a:cs typeface="Times New Roman" pitchFamily="18" charset="0"/>
              </a:rPr>
              <a:t>     Hallgassatok </a:t>
            </a:r>
            <a:r>
              <a:rPr lang="hu-HU" i="1" dirty="0">
                <a:latin typeface="Times New Roman" pitchFamily="18" charset="0"/>
                <a:cs typeface="Times New Roman" pitchFamily="18" charset="0"/>
              </a:rPr>
              <a:t>meg egy másik példázatot. Volt egy gazda, aki szőlőt ültetett, kerítéssel vette körül, borsajtót készített, és őrtornyot épített benne, azután bérbe adta munkásoknak, és idegenbe távozott. Amikor elérkezett a szüret ideje, elküldte szolgáit a munkásokhoz, hogy vegyék át a neki járó termést. A munkások megfogták szolgáit, és kit megvertek, kit megöltek, kit pedig megköveztek közülük. Aztán ismét küldött szolgákat, többet, mint először, de ugyanígy bántak azokkal is. Utoljára pedig fiát küldte el hozzájuk, mert úgy gondolta: A fiamat meg fogják becsülni. De amikor a munkások meglátták a fiát, így szóltak maguk között: Ez az örökös: gyertek, öljük meg, és azután mienk lesz az öröksége. Majd megfogták, kidobták a szőlőn kívülre, és megölték. Vajon majd ha megjön a szőlő ura, mit tesz ezekkel a munkásokkal?” Ezt felelték neki: „Mivel gonoszak, ő is gonoszul veszti el őket, a szőlőt pedig más munkásoknak adja ki, akik megadják a termést a maga idejében.” Erre megkérdezte tőlük Jézus: „Sohasem olvastátok az Írásokban: Az a kő, amelyet az építők megvetettek, az lett a sarokkő, az Úrtól lett ez, és csodálatos a mi szemünkben. Ezért mondom nektek, hogy elvétetik tőletek az Isten országa, és olyan népnek adatik, amely megtermi annak gyümölcsét. És aki erre a kőre esik, összezúzza magát, akire pedig ez a kő ráesik, azt szétmorzsolja.” Amikor a főpapok hallották példázatait, megértették, hogy róluk beszél. Szerették volna elfogni, de féltek a sokaságtól, mert az prófétának </a:t>
            </a:r>
            <a:r>
              <a:rPr lang="hu-HU" i="1" dirty="0" smtClean="0">
                <a:latin typeface="Times New Roman" pitchFamily="18" charset="0"/>
                <a:cs typeface="Times New Roman" pitchFamily="18" charset="0"/>
              </a:rPr>
              <a:t>tartotta.  </a:t>
            </a:r>
            <a:r>
              <a:rPr lang="hu-HU" sz="2600" i="1" dirty="0" err="1" smtClean="0">
                <a:latin typeface="Times New Roman" pitchFamily="18" charset="0"/>
                <a:cs typeface="Times New Roman" pitchFamily="18" charset="0"/>
              </a:rPr>
              <a:t>Mt</a:t>
            </a:r>
            <a:r>
              <a:rPr lang="hu-HU" sz="2600" i="1" dirty="0" smtClean="0">
                <a:latin typeface="Times New Roman" pitchFamily="18" charset="0"/>
                <a:cs typeface="Times New Roman" pitchFamily="18" charset="0"/>
              </a:rPr>
              <a:t> </a:t>
            </a:r>
            <a:r>
              <a:rPr lang="hu-HU" sz="2600" i="1" dirty="0">
                <a:latin typeface="Times New Roman" pitchFamily="18" charset="0"/>
                <a:cs typeface="Times New Roman" pitchFamily="18" charset="0"/>
              </a:rPr>
              <a:t>21,33-46</a:t>
            </a:r>
            <a:endParaRPr lang="hu-HU" sz="2600" dirty="0">
              <a:latin typeface="Times New Roman" pitchFamily="18" charset="0"/>
              <a:cs typeface="Times New Roman" pitchFamily="18" charset="0"/>
            </a:endParaRPr>
          </a:p>
          <a:p>
            <a:pPr>
              <a:buNone/>
            </a:pPr>
            <a:endParaRPr lang="hu-H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EÉK 57.sz.ének</a:t>
            </a:r>
            <a:endParaRPr lang="hu-HU" dirty="0"/>
          </a:p>
        </p:txBody>
      </p:sp>
      <p:sp>
        <p:nvSpPr>
          <p:cNvPr id="3" name="Tartalom helye 2"/>
          <p:cNvSpPr>
            <a:spLocks noGrp="1"/>
          </p:cNvSpPr>
          <p:nvPr>
            <p:ph idx="1"/>
          </p:nvPr>
        </p:nvSpPr>
        <p:spPr/>
        <p:txBody>
          <a:bodyPr/>
          <a:lstStyle/>
          <a:p>
            <a:pPr>
              <a:buNone/>
            </a:pPr>
            <a:endParaRPr lang="hu-HU" dirty="0"/>
          </a:p>
        </p:txBody>
      </p:sp>
      <p:pic>
        <p:nvPicPr>
          <p:cNvPr id="17410" name="Picture 2" descr="C:\Documents and Settings\Rendszergazda\Asztal\reformáció 2014 képek\057.jpg"/>
          <p:cNvPicPr>
            <a:picLocks noChangeAspect="1" noChangeArrowheads="1"/>
          </p:cNvPicPr>
          <p:nvPr/>
        </p:nvPicPr>
        <p:blipFill>
          <a:blip r:embed="rId2"/>
          <a:srcRect/>
          <a:stretch>
            <a:fillRect/>
          </a:stretch>
        </p:blipFill>
        <p:spPr bwMode="auto">
          <a:xfrm>
            <a:off x="1260000" y="1800000"/>
            <a:ext cx="6556248" cy="3429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3347</Words>
  <Application>Microsoft Office PowerPoint</Application>
  <PresentationFormat>Diavetítés a képernyőre (4:3 oldalarány)</PresentationFormat>
  <Paragraphs>242</Paragraphs>
  <Slides>46</Slides>
  <Notes>0</Notes>
  <HiddenSlides>0</HiddenSlides>
  <MMClips>0</MMClips>
  <ScaleCrop>false</ScaleCrop>
  <HeadingPairs>
    <vt:vector size="4" baseType="variant">
      <vt:variant>
        <vt:lpstr>Téma</vt:lpstr>
      </vt:variant>
      <vt:variant>
        <vt:i4>1</vt:i4>
      </vt:variant>
      <vt:variant>
        <vt:lpstr>Diacímek</vt:lpstr>
      </vt:variant>
      <vt:variant>
        <vt:i4>46</vt:i4>
      </vt:variant>
    </vt:vector>
  </HeadingPairs>
  <TitlesOfParts>
    <vt:vector size="47" baseType="lpstr">
      <vt:lpstr>Office-téma</vt:lpstr>
      <vt:lpstr>Reformációi emlékünnep</vt:lpstr>
      <vt:lpstr>EÉK 254.sz.ének</vt:lpstr>
      <vt:lpstr>3. dia</vt:lpstr>
      <vt:lpstr>4. dia</vt:lpstr>
      <vt:lpstr>5. dia</vt:lpstr>
      <vt:lpstr>6. dia</vt:lpstr>
      <vt:lpstr>7. dia</vt:lpstr>
      <vt:lpstr>8. dia</vt:lpstr>
      <vt:lpstr>EÉK 57.sz.ének</vt:lpstr>
      <vt:lpstr>10. dia</vt:lpstr>
      <vt:lpstr>11. dia</vt:lpstr>
      <vt:lpstr>12. dia</vt:lpstr>
      <vt:lpstr>13. dia</vt:lpstr>
      <vt:lpstr>Reformációi emlékünnep</vt:lpstr>
      <vt:lpstr>15. dia</vt:lpstr>
      <vt:lpstr>16. dia</vt:lpstr>
      <vt:lpstr>17. dia</vt:lpstr>
      <vt:lpstr>18. dia</vt:lpstr>
      <vt:lpstr>EURÓPA A REFORMÁCIÓ idején 1517-1648</vt:lpstr>
      <vt:lpstr>                 Wald Péter                   wormsi Luther emlékművön…</vt:lpstr>
      <vt:lpstr>Wiclif János</vt:lpstr>
      <vt:lpstr>Husz János</vt:lpstr>
      <vt:lpstr>23. dia</vt:lpstr>
      <vt:lpstr>Husz János a zsinaton…</vt:lpstr>
      <vt:lpstr>Luxemburgi Zsigmond</vt:lpstr>
      <vt:lpstr>Luxenburgi Zsigmond</vt:lpstr>
      <vt:lpstr>27. dia</vt:lpstr>
      <vt:lpstr>Colonna Ottó, V.Márton pápa</vt:lpstr>
      <vt:lpstr>Gutenberg 42 soros  Bibliája</vt:lpstr>
      <vt:lpstr>pergamenkészítő</vt:lpstr>
      <vt:lpstr>Mária magyar királyné</vt:lpstr>
      <vt:lpstr>32. dia</vt:lpstr>
      <vt:lpstr>Luther Márton</vt:lpstr>
      <vt:lpstr>34. dia</vt:lpstr>
      <vt:lpstr>Melachton Fülöp</vt:lpstr>
      <vt:lpstr>Zwingli Ulrich</vt:lpstr>
      <vt:lpstr>Kálvin János</vt:lpstr>
      <vt:lpstr>Dévai Bíró Mátyás bírái előtt</vt:lpstr>
      <vt:lpstr>39. dia</vt:lpstr>
      <vt:lpstr>EÉK 48.sz.ének</vt:lpstr>
      <vt:lpstr>41. dia</vt:lpstr>
      <vt:lpstr>42. dia</vt:lpstr>
      <vt:lpstr>43. dia</vt:lpstr>
      <vt:lpstr>44. dia</vt:lpstr>
      <vt:lpstr>45. dia</vt:lpstr>
      <vt:lpstr>46. dia</vt:lpstr>
    </vt:vector>
  </TitlesOfParts>
  <Company>BSA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Reformációi emlékünnep</dc:title>
  <dc:creator>XYC</dc:creator>
  <cp:lastModifiedBy>XYC</cp:lastModifiedBy>
  <cp:revision>35</cp:revision>
  <dcterms:created xsi:type="dcterms:W3CDTF">2014-11-08T16:12:20Z</dcterms:created>
  <dcterms:modified xsi:type="dcterms:W3CDTF">2014-11-08T20:18:29Z</dcterms:modified>
</cp:coreProperties>
</file>